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Nuni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F4A211-2D2B-409E-A52D-AECC666D03EE}">
  <a:tblStyle styleId="{C5F4A211-2D2B-409E-A52D-AECC666D03EE}" styleName="Table_0">
    <a:wholeTbl>
      <a:tcTxStyle b="off" i="off">
        <a:font>
          <a:latin typeface="Arial"/>
          <a:ea typeface="Arial"/>
          <a:cs typeface="Arial"/>
        </a:font>
        <a:srgbClr val="FFFFFF"/>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163EF5"/>
              </a:solidFill>
              <a:prstDash val="solid"/>
              <a:round/>
              <a:headEnd len="sm" w="sm" type="none"/>
              <a:tailEnd len="sm" w="sm" type="none"/>
            </a:ln>
          </a:insideV>
        </a:tcBdr>
        <a:fill>
          <a:solidFill>
            <a:srgbClr val="FFFFFF">
              <a:alpha val="0"/>
            </a:srgbClr>
          </a:solidFill>
        </a:fill>
      </a:tcStyle>
    </a:wholeTbl>
    <a:band1H>
      <a:tcTxStyle/>
      <a:tcStyle>
        <a:fill>
          <a:solidFill>
            <a:srgbClr val="163EF5">
              <a:alpha val="40000"/>
            </a:srgbClr>
          </a:solidFill>
        </a:fill>
      </a:tcStyle>
    </a:band1H>
    <a:band2H>
      <a:tcTxStyle/>
    </a:band2H>
    <a:band1V>
      <a:tcTxStyle/>
      <a:tcStyle>
        <a:tcBdr>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tcBdr>
        <a:fill>
          <a:solidFill>
            <a:srgbClr val="163EF5">
              <a:alpha val="40000"/>
            </a:srgbClr>
          </a:solidFill>
        </a:fill>
      </a:tcStyle>
    </a:band1V>
    <a:band2V>
      <a:tcTxStyle/>
    </a:band2V>
    <a:la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163EF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163EF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rgbClr val="AF7B51"/>
      </a:tcTxStyle>
      <a:tcStyle>
        <a:tcBdr>
          <a:left>
            <a:ln cap="flat" cmpd="sng" w="9525">
              <a:solidFill>
                <a:srgbClr val="163EF5"/>
              </a:solidFill>
              <a:prstDash val="solid"/>
              <a:round/>
              <a:headEnd len="sm" w="sm" type="none"/>
              <a:tailEnd len="sm" w="sm" type="none"/>
            </a:ln>
          </a:left>
          <a:right>
            <a:ln cap="flat" cmpd="sng" w="9525">
              <a:solidFill>
                <a:srgbClr val="163EF5"/>
              </a:solidFill>
              <a:prstDash val="solid"/>
              <a:round/>
              <a:headEnd len="sm" w="sm" type="none"/>
              <a:tailEnd len="sm" w="sm" type="none"/>
            </a:ln>
          </a:right>
          <a:top>
            <a:ln cap="flat" cmpd="sng" w="9525">
              <a:solidFill>
                <a:srgbClr val="163EF5"/>
              </a:solidFill>
              <a:prstDash val="solid"/>
              <a:round/>
              <a:headEnd len="sm" w="sm" type="none"/>
              <a:tailEnd len="sm" w="sm" type="none"/>
            </a:ln>
          </a:top>
          <a:bottom>
            <a:ln cap="flat" cmpd="sng" w="9525">
              <a:solidFill>
                <a:srgbClr val="AF7B5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163EF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slide" Target="slides/slide44.xml"/><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8e82b792e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d8e82b792e_0_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8e82b792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d8e82b792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8e82b792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d8e82b792e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8e82b792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gd8e82b792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f3507bb3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ef3507bb33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f3507bb3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ef3507bb3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f3507bb3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gef3507bb3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f3507bb3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ef3507bb3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f3507bb3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ef3507bb3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3507bb3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ef3507bb33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3507bb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ef3507bb3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f3507bb33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ef3507bb3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f3507bb3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ef3507bb33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f3507bb3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ef3507bb33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f3507bb33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ef3507bb33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f3507bb3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ef3507bb33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f3507bb3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ef3507bb33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f3507bb33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gef3507bb3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3507bb33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ef3507bb33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f3507bb3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f3507bb3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3507bb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ef3507bb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f3507bb33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ef3507bb33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f3507bb3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ef3507bb3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c08e80bf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dc08e80bf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e82b792e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d8e82b792e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2" y="4119576"/>
            <a:ext cx="2520951"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49" y="2"/>
            <a:ext cx="2795413"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68"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49" y="4055652"/>
            <a:ext cx="2795413"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8"/>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3" y="1243"/>
            <a:ext cx="3257454"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0" y="3961115"/>
            <a:ext cx="2910144"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49" y="2"/>
            <a:ext cx="2795413"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jp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jp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jp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jp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jp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4"/>
          <p:cNvSpPr txBox="1"/>
          <p:nvPr/>
        </p:nvSpPr>
        <p:spPr>
          <a:xfrm>
            <a:off x="853093" y="1694637"/>
            <a:ext cx="7261200" cy="14415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Una clase puede asociarse con sí misma.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 que significa que una instancia de la clase está relacionada con otra instancia de la misma clase, más no,  que la instancia está relacionada consigo misma. </a:t>
            </a:r>
            <a:endParaRPr>
              <a:solidFill>
                <a:srgbClr val="375FA9"/>
              </a:solidFill>
            </a:endParaRPr>
          </a:p>
        </p:txBody>
      </p:sp>
      <p:sp>
        <p:nvSpPr>
          <p:cNvPr id="221" name="Google Shape;221;p24"/>
          <p:cNvSpPr txBox="1"/>
          <p:nvPr/>
        </p:nvSpPr>
        <p:spPr>
          <a:xfrm>
            <a:off x="668738" y="337041"/>
            <a:ext cx="81984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Asociación Reflexiva</a:t>
            </a:r>
            <a:endParaRPr b="1" sz="2600">
              <a:solidFill>
                <a:srgbClr val="E83464"/>
              </a:solidFill>
            </a:endParaRPr>
          </a:p>
        </p:txBody>
      </p:sp>
      <p:graphicFrame>
        <p:nvGraphicFramePr>
          <p:cNvPr id="222" name="Google Shape;222;p24"/>
          <p:cNvGraphicFramePr/>
          <p:nvPr/>
        </p:nvGraphicFramePr>
        <p:xfrm>
          <a:off x="1773383" y="3136040"/>
          <a:ext cx="3000000" cy="3000000"/>
        </p:xfrm>
        <a:graphic>
          <a:graphicData uri="http://schemas.openxmlformats.org/drawingml/2006/table">
            <a:tbl>
              <a:tblPr bandRow="1" firstRow="1">
                <a:gradFill>
                  <a:gsLst>
                    <a:gs pos="0">
                      <a:srgbClr val="7986FF"/>
                    </a:gs>
                    <a:gs pos="35000">
                      <a:srgbClr val="A2A8FF"/>
                    </a:gs>
                    <a:gs pos="100000">
                      <a:srgbClr val="D7DBFF"/>
                    </a:gs>
                  </a:gsLst>
                  <a:lin ang="16200038" scaled="0"/>
                </a:gradFill>
                <a:tableStyleId>{C5F4A211-2D2B-409E-A52D-AECC666D03EE}</a:tableStyleId>
              </a:tblPr>
              <a:tblGrid>
                <a:gridCol w="1541325"/>
              </a:tblGrid>
              <a:tr h="3708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979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cxnSp>
        <p:nvCxnSpPr>
          <p:cNvPr id="223" name="Google Shape;223;p24"/>
          <p:cNvCxnSpPr/>
          <p:nvPr/>
        </p:nvCxnSpPr>
        <p:spPr>
          <a:xfrm>
            <a:off x="3314701" y="3570406"/>
            <a:ext cx="10494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4" name="Google Shape;224;p24"/>
          <p:cNvCxnSpPr/>
          <p:nvPr/>
        </p:nvCxnSpPr>
        <p:spPr>
          <a:xfrm>
            <a:off x="4364182" y="3571126"/>
            <a:ext cx="0" cy="9159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5" name="Google Shape;225;p24"/>
          <p:cNvCxnSpPr/>
          <p:nvPr/>
        </p:nvCxnSpPr>
        <p:spPr>
          <a:xfrm>
            <a:off x="2878282" y="4477296"/>
            <a:ext cx="1485900" cy="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cxnSp>
        <p:nvCxnSpPr>
          <p:cNvPr id="226" name="Google Shape;226;p24"/>
          <p:cNvCxnSpPr/>
          <p:nvPr/>
        </p:nvCxnSpPr>
        <p:spPr>
          <a:xfrm flipH="1">
            <a:off x="2878309" y="4106550"/>
            <a:ext cx="6900" cy="370800"/>
          </a:xfrm>
          <a:prstGeom prst="straightConnector1">
            <a:avLst/>
          </a:prstGeom>
          <a:noFill/>
          <a:ln cap="flat" cmpd="sng" w="25400">
            <a:solidFill>
              <a:srgbClr val="D9563F"/>
            </a:solidFill>
            <a:prstDash val="solid"/>
            <a:round/>
            <a:headEnd len="sm" w="sm" type="none"/>
            <a:tailEnd len="sm" w="sm" type="none"/>
          </a:ln>
          <a:effectLst>
            <a:outerShdw blurRad="40000" rotWithShape="0" dir="5400000" dist="20000">
              <a:srgbClr val="000000">
                <a:alpha val="37650"/>
              </a:srgbClr>
            </a:outerShdw>
          </a:effectLst>
        </p:spPr>
      </p:cxnSp>
      <p:sp>
        <p:nvSpPr>
          <p:cNvPr id="227" name="Google Shape;227;p24"/>
          <p:cNvSpPr txBox="1"/>
          <p:nvPr/>
        </p:nvSpPr>
        <p:spPr>
          <a:xfrm>
            <a:off x="3286206" y="3262629"/>
            <a:ext cx="284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2866142" y="4096880"/>
            <a:ext cx="453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229" name="Google Shape;229;p24"/>
          <p:cNvSpPr txBox="1"/>
          <p:nvPr/>
        </p:nvSpPr>
        <p:spPr>
          <a:xfrm>
            <a:off x="3276360" y="3590765"/>
            <a:ext cx="899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gerente</a:t>
            </a:r>
            <a:endParaRPr b="0" i="0" sz="1400" u="none" cap="none" strike="noStrike">
              <a:solidFill>
                <a:srgbClr val="000000"/>
              </a:solidFill>
              <a:latin typeface="Arial"/>
              <a:ea typeface="Arial"/>
              <a:cs typeface="Arial"/>
              <a:sym typeface="Arial"/>
            </a:endParaRPr>
          </a:p>
        </p:txBody>
      </p:sp>
      <p:sp>
        <p:nvSpPr>
          <p:cNvPr id="230" name="Google Shape;230;p24"/>
          <p:cNvSpPr txBox="1"/>
          <p:nvPr/>
        </p:nvSpPr>
        <p:spPr>
          <a:xfrm>
            <a:off x="2154528" y="4155898"/>
            <a:ext cx="731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dirige</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4552399" y="3093352"/>
            <a:ext cx="2387400" cy="954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Clase Empleado puede relacionarse con sí misma a través del rol gerente/dirige.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5"/>
          <p:cNvSpPr txBox="1"/>
          <p:nvPr/>
        </p:nvSpPr>
        <p:spPr>
          <a:xfrm>
            <a:off x="822950" y="418075"/>
            <a:ext cx="78600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y  Composición</a:t>
            </a:r>
            <a:endParaRPr b="1" sz="2800">
              <a:solidFill>
                <a:srgbClr val="AF7B51"/>
              </a:solidFill>
              <a:latin typeface="Nunito"/>
              <a:ea typeface="Nunito"/>
              <a:cs typeface="Nunito"/>
              <a:sym typeface="Nunito"/>
            </a:endParaRPr>
          </a:p>
        </p:txBody>
      </p:sp>
      <p:sp>
        <p:nvSpPr>
          <p:cNvPr id="237" name="Google Shape;237;p25"/>
          <p:cNvSpPr txBox="1"/>
          <p:nvPr/>
        </p:nvSpPr>
        <p:spPr>
          <a:xfrm>
            <a:off x="822960" y="1556399"/>
            <a:ext cx="7543800" cy="924000"/>
          </a:xfrm>
          <a:prstGeom prst="rect">
            <a:avLst/>
          </a:prstGeom>
          <a:noFill/>
          <a:ln>
            <a:noFill/>
          </a:ln>
        </p:spPr>
        <p:txBody>
          <a:bodyPr anchorCtr="0" anchor="t" bIns="34275" lIns="0" spcFirstLastPara="1" rIns="0" wrap="square" tIns="34275">
            <a:noAutofit/>
          </a:bodyPr>
          <a:lstStyle/>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agregación es un tipo de asociación. </a:t>
            </a:r>
            <a:endParaRPr sz="1300">
              <a:solidFill>
                <a:srgbClr val="233A44"/>
              </a:solidFill>
              <a:latin typeface="Calibri"/>
              <a:ea typeface="Calibri"/>
              <a:cs typeface="Calibri"/>
              <a:sym typeface="Calibri"/>
            </a:endParaRPr>
          </a:p>
          <a:p>
            <a:pPr indent="-317500" lvl="0" marL="457200" rtl="0" algn="l">
              <a:lnSpc>
                <a:spcPct val="90000"/>
              </a:lnSpc>
              <a:spcBef>
                <a:spcPts val="900"/>
              </a:spcBef>
              <a:spcAft>
                <a:spcPts val="0"/>
              </a:spcAft>
              <a:buClr>
                <a:schemeClr val="accent5"/>
              </a:buClr>
              <a:buSzPts val="1400"/>
              <a:buFont typeface="Calibri"/>
              <a:buChar char="●"/>
            </a:pPr>
            <a:r>
              <a:rPr lang="es">
                <a:solidFill>
                  <a:srgbClr val="325BA7"/>
                </a:solidFill>
              </a:rPr>
              <a:t>Cada composición es una forma de agregación.</a:t>
            </a:r>
            <a:endParaRPr sz="1300">
              <a:solidFill>
                <a:srgbClr val="233A44"/>
              </a:solidFill>
              <a:latin typeface="Calibri"/>
              <a:ea typeface="Calibri"/>
              <a:cs typeface="Calibri"/>
              <a:sym typeface="Calibri"/>
            </a:endParaRPr>
          </a:p>
        </p:txBody>
      </p:sp>
      <p:sp>
        <p:nvSpPr>
          <p:cNvPr id="238" name="Google Shape;238;p25"/>
          <p:cNvSpPr/>
          <p:nvPr/>
        </p:nvSpPr>
        <p:spPr>
          <a:xfrm>
            <a:off x="1925241" y="2625329"/>
            <a:ext cx="4644600" cy="1782300"/>
          </a:xfrm>
          <a:prstGeom prst="rect">
            <a:avLst/>
          </a:prstGeom>
          <a:solidFill>
            <a:srgbClr val="7189F9"/>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39" name="Google Shape;239;p25"/>
          <p:cNvSpPr/>
          <p:nvPr/>
        </p:nvSpPr>
        <p:spPr>
          <a:xfrm>
            <a:off x="2412207" y="3003947"/>
            <a:ext cx="4050600" cy="1241700"/>
          </a:xfrm>
          <a:prstGeom prst="rect">
            <a:avLst/>
          </a:prstGeom>
          <a:solidFill>
            <a:srgbClr val="E62F61"/>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0" name="Google Shape;240;p25"/>
          <p:cNvSpPr/>
          <p:nvPr/>
        </p:nvSpPr>
        <p:spPr>
          <a:xfrm>
            <a:off x="2897981" y="3381375"/>
            <a:ext cx="3239700" cy="648900"/>
          </a:xfrm>
          <a:prstGeom prst="rect">
            <a:avLst/>
          </a:prstGeom>
          <a:solidFill>
            <a:srgbClr val="3D459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41" name="Google Shape;241;p25"/>
          <p:cNvSpPr txBox="1"/>
          <p:nvPr/>
        </p:nvSpPr>
        <p:spPr>
          <a:xfrm>
            <a:off x="2072879" y="2640806"/>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Asociación</a:t>
            </a:r>
            <a:endParaRPr/>
          </a:p>
        </p:txBody>
      </p:sp>
      <p:sp>
        <p:nvSpPr>
          <p:cNvPr id="242" name="Google Shape;242;p25"/>
          <p:cNvSpPr txBox="1"/>
          <p:nvPr/>
        </p:nvSpPr>
        <p:spPr>
          <a:xfrm>
            <a:off x="2681288" y="3003947"/>
            <a:ext cx="111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200" u="none" cap="none" strike="noStrike">
                <a:solidFill>
                  <a:srgbClr val="FFFFFF"/>
                </a:solidFill>
                <a:latin typeface="Arial"/>
                <a:ea typeface="Arial"/>
                <a:cs typeface="Arial"/>
                <a:sym typeface="Arial"/>
              </a:rPr>
              <a:t>Agregación</a:t>
            </a:r>
            <a:endParaRPr/>
          </a:p>
        </p:txBody>
      </p:sp>
      <p:sp>
        <p:nvSpPr>
          <p:cNvPr id="243" name="Google Shape;243;p25"/>
          <p:cNvSpPr txBox="1"/>
          <p:nvPr/>
        </p:nvSpPr>
        <p:spPr>
          <a:xfrm>
            <a:off x="3059897" y="3436150"/>
            <a:ext cx="15804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s" sz="1200">
                <a:solidFill>
                  <a:srgbClr val="FFFFFF"/>
                </a:solidFill>
              </a:rPr>
              <a:t>Composición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6"/>
          <p:cNvSpPr txBox="1"/>
          <p:nvPr/>
        </p:nvSpPr>
        <p:spPr>
          <a:xfrm>
            <a:off x="822960" y="2149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Agregación </a:t>
            </a:r>
            <a:endParaRPr b="1" sz="2600">
              <a:solidFill>
                <a:srgbClr val="E83464"/>
              </a:solidFill>
            </a:endParaRPr>
          </a:p>
        </p:txBody>
      </p:sp>
      <p:sp>
        <p:nvSpPr>
          <p:cNvPr id="249" name="Google Shape;249;p26"/>
          <p:cNvSpPr txBox="1"/>
          <p:nvPr/>
        </p:nvSpPr>
        <p:spPr>
          <a:xfrm>
            <a:off x="822960" y="1384300"/>
            <a:ext cx="4351800" cy="2959200"/>
          </a:xfrm>
          <a:prstGeom prst="rect">
            <a:avLst/>
          </a:prstGeom>
          <a:solidFill>
            <a:schemeClr val="dk1"/>
          </a:solid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Es un tipo de asociación que indica que una clase es parte de otra clase (de un todo). Es decir, los componentes pueden ser compartidos por varios compuestos.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Como se puede observar en el ejemplo, Empresa es una entidad “whole/todo” y Cliente es una parte de la Empresa. </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rPr>
              <a:t>La agregación se representa en UML mediante un diamante de color blanco colocado en el extremo en el que está la clase que representa el “todo”.</a:t>
            </a:r>
            <a:endParaRPr>
              <a:solidFill>
                <a:srgbClr val="325BA7"/>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25BA7"/>
                </a:solidFill>
                <a:highlight>
                  <a:schemeClr val="dk1"/>
                </a:highlight>
              </a:rPr>
              <a:t>En esta asociación, la clase agregada puede permanecer sin la clase ‘todo’ o principal. </a:t>
            </a:r>
            <a:endParaRPr sz="1300">
              <a:solidFill>
                <a:srgbClr val="233A44"/>
              </a:solidFill>
              <a:highlight>
                <a:schemeClr val="dk1"/>
              </a:highlight>
              <a:latin typeface="Calibri"/>
              <a:ea typeface="Calibri"/>
              <a:cs typeface="Calibri"/>
              <a:sym typeface="Calibri"/>
            </a:endParaRPr>
          </a:p>
          <a:p>
            <a:pPr indent="-317500" lvl="0" marL="457200" rtl="0" algn="just">
              <a:lnSpc>
                <a:spcPct val="90000"/>
              </a:lnSpc>
              <a:spcBef>
                <a:spcPts val="900"/>
              </a:spcBef>
              <a:spcAft>
                <a:spcPts val="0"/>
              </a:spcAft>
              <a:buNone/>
            </a:pPr>
            <a:r>
              <a:t/>
            </a:r>
            <a:endParaRPr>
              <a:solidFill>
                <a:srgbClr val="325BA7"/>
              </a:solidFill>
            </a:endParaRPr>
          </a:p>
        </p:txBody>
      </p:sp>
      <p:graphicFrame>
        <p:nvGraphicFramePr>
          <p:cNvPr id="250" name="Google Shape;250;p26"/>
          <p:cNvGraphicFramePr/>
          <p:nvPr/>
        </p:nvGraphicFramePr>
        <p:xfrm>
          <a:off x="5902037" y="1432462"/>
          <a:ext cx="3000000" cy="3000000"/>
        </p:xfrm>
        <a:graphic>
          <a:graphicData uri="http://schemas.openxmlformats.org/drawingml/2006/table">
            <a:tbl>
              <a:tblPr bandRow="1" firstRow="1">
                <a:noFill/>
                <a:tableStyleId>{C5F4A211-2D2B-409E-A52D-AECC666D03EE}</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t>-clientes: Array</a:t>
                      </a:r>
                      <a:endParaRPr sz="1200" u="none" cap="none" strike="noStrike"/>
                    </a:p>
                  </a:txBody>
                  <a:tcPr marT="45725" marB="45725" marR="91450" marL="91450">
                    <a:lnB cap="flat" cmpd="sng" w="9525">
                      <a:solidFill>
                        <a:srgbClr val="163EF5"/>
                      </a:solidFill>
                      <a:prstDash val="solid"/>
                      <a:round/>
                      <a:headEnd len="sm" w="sm" type="none"/>
                      <a:tailEnd len="sm" w="sm" type="none"/>
                    </a:lnB>
                  </a:tcPr>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102DB2"/>
                          </a:solidFill>
                        </a:rPr>
                        <a:t>+AddCliente: (cliente:Cliente)</a:t>
                      </a:r>
                      <a:endParaRPr sz="1200" u="none" cap="none" strike="noStrike">
                        <a:solidFill>
                          <a:srgbClr val="102DB2"/>
                        </a:solidFill>
                      </a:endParaRPr>
                    </a:p>
                    <a:p>
                      <a:pPr indent="0" lvl="0" marL="0" marR="0" rtl="0" algn="l">
                        <a:lnSpc>
                          <a:spcPct val="100000"/>
                        </a:lnSpc>
                        <a:spcBef>
                          <a:spcPts val="0"/>
                        </a:spcBef>
                        <a:spcAft>
                          <a:spcPts val="0"/>
                        </a:spcAft>
                        <a:buNone/>
                      </a:pPr>
                      <a:r>
                        <a:t/>
                      </a:r>
                      <a:endParaRPr sz="100" u="none" cap="none" strike="noStrike"/>
                    </a:p>
                  </a:txBody>
                  <a:tcPr marT="45725" marB="45725" marR="91450" marL="91450">
                    <a:lnL cap="flat" cmpd="sng" w="9525">
                      <a:solidFill>
                        <a:srgbClr val="163EF5"/>
                      </a:solidFill>
                      <a:prstDash val="solid"/>
                      <a:round/>
                      <a:headEnd len="sm" w="sm" type="none"/>
                      <a:tailEnd len="sm" w="sm" type="none"/>
                    </a:lnL>
                    <a:lnR cap="flat" cmpd="sng" w="9525">
                      <a:solidFill>
                        <a:srgbClr val="163EF5"/>
                      </a:solidFill>
                      <a:prstDash val="solid"/>
                      <a:round/>
                      <a:headEnd len="sm" w="sm" type="none"/>
                      <a:tailEnd len="sm" w="sm" type="none"/>
                    </a:lnR>
                    <a:lnT cap="flat" cmpd="sng" w="9525">
                      <a:solidFill>
                        <a:srgbClr val="163EF5"/>
                      </a:solidFill>
                      <a:prstDash val="solid"/>
                      <a:round/>
                      <a:headEnd len="sm" w="sm" type="none"/>
                      <a:tailEnd len="sm" w="sm" type="none"/>
                    </a:lnT>
                    <a:lnB cap="flat" cmpd="sng" w="9525">
                      <a:solidFill>
                        <a:srgbClr val="163EF5"/>
                      </a:solidFill>
                      <a:prstDash val="solid"/>
                      <a:round/>
                      <a:headEnd len="sm" w="sm" type="none"/>
                      <a:tailEnd len="sm" w="sm" type="none"/>
                    </a:lnB>
                  </a:tcPr>
                </a:tc>
              </a:tr>
            </a:tbl>
          </a:graphicData>
        </a:graphic>
      </p:graphicFrame>
      <p:graphicFrame>
        <p:nvGraphicFramePr>
          <p:cNvPr id="251" name="Google Shape;251;p26"/>
          <p:cNvGraphicFramePr/>
          <p:nvPr/>
        </p:nvGraphicFramePr>
        <p:xfrm>
          <a:off x="6336723" y="3127780"/>
          <a:ext cx="3000000" cy="3000000"/>
        </p:xfrm>
        <a:graphic>
          <a:graphicData uri="http://schemas.openxmlformats.org/drawingml/2006/table">
            <a:tbl>
              <a:tblPr bandRow="1" firstRow="1">
                <a:noFill/>
                <a:tableStyleId>{C5F4A211-2D2B-409E-A52D-AECC666D03EE}</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Cliente</a:t>
                      </a:r>
                      <a:endParaRPr sz="1400" u="none" cap="none" strike="noStrike">
                        <a:solidFill>
                          <a:srgbClr val="FFFFFF"/>
                        </a:solidFill>
                      </a:endParaRPr>
                    </a:p>
                  </a:txBody>
                  <a:tcPr marT="45725" marB="45725" marR="91450" marL="91450"/>
                </a:tc>
              </a:tr>
              <a:tr h="535200">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p>
                      <a:pPr indent="0" lvl="0" marL="0" marR="0" rtl="0" algn="l">
                        <a:lnSpc>
                          <a:spcPct val="100000"/>
                        </a:lnSpc>
                        <a:spcBef>
                          <a:spcPts val="0"/>
                        </a:spcBef>
                        <a:spcAft>
                          <a:spcPts val="0"/>
                        </a:spcAft>
                        <a:buNone/>
                      </a:pPr>
                      <a:r>
                        <a:rPr lang="es" sz="1400" u="none" cap="none" strike="noStrike"/>
                        <a:t>Teléfono: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pic>
        <p:nvPicPr>
          <p:cNvPr id="252" name="Google Shape;252;p26"/>
          <p:cNvPicPr preferRelativeResize="0"/>
          <p:nvPr/>
        </p:nvPicPr>
        <p:blipFill rotWithShape="1">
          <a:blip r:embed="rId4">
            <a:alphaModFix/>
          </a:blip>
          <a:srcRect b="0" l="0" r="0" t="0"/>
          <a:stretch/>
        </p:blipFill>
        <p:spPr>
          <a:xfrm>
            <a:off x="6877917" y="2350499"/>
            <a:ext cx="438150" cy="7772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7"/>
          <p:cNvSpPr txBox="1"/>
          <p:nvPr/>
        </p:nvSpPr>
        <p:spPr>
          <a:xfrm>
            <a:off x="822960" y="23573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Composición</a:t>
            </a:r>
            <a:endParaRPr b="1" sz="2600">
              <a:solidFill>
                <a:srgbClr val="E83464"/>
              </a:solidFill>
            </a:endParaRPr>
          </a:p>
        </p:txBody>
      </p:sp>
      <p:sp>
        <p:nvSpPr>
          <p:cNvPr id="258" name="Google Shape;258;p27"/>
          <p:cNvSpPr txBox="1"/>
          <p:nvPr/>
        </p:nvSpPr>
        <p:spPr>
          <a:xfrm>
            <a:off x="822960" y="1583531"/>
            <a:ext cx="5151900" cy="3009300"/>
          </a:xfrm>
          <a:prstGeom prst="rect">
            <a:avLst/>
          </a:prstGeom>
          <a:noFill/>
          <a:ln>
            <a:noFill/>
          </a:ln>
        </p:spPr>
        <p:txBody>
          <a:bodyPr anchorCtr="0" anchor="t" bIns="34275" lIns="0" spcFirstLastPara="1" rIns="0" wrap="square" tIns="34275">
            <a:noAutofit/>
          </a:bodyPr>
          <a:lstStyle/>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La composición implica que los componentes de un objeto sólo pueden pertenecer a un solo objeto agregado, de forma que cuando el objeto agregado es eliminado todas sus partes son eliminadas también. </a:t>
            </a:r>
            <a:endParaRPr sz="1300">
              <a:solidFill>
                <a:srgbClr val="233A44"/>
              </a:solidFill>
              <a:latin typeface="Calibri"/>
              <a:ea typeface="Calibri"/>
              <a:cs typeface="Calibri"/>
              <a:sym typeface="Calibri"/>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Para representarla el diamante debe estar relleno.</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rPr>
              <a:t>En el ejemplo, un objeto Empresa está compuesto por uno o varios objetos del tipo empleado y el tiempo de vida de los objetos Empleado depende del tiempo de vida de Empresa, ya que si no existe una Empresa no pueden existir sus empleados.</a:t>
            </a:r>
            <a:endParaRPr sz="1300">
              <a:solidFill>
                <a:srgbClr val="325BA7"/>
              </a:solidFill>
            </a:endParaRPr>
          </a:p>
          <a:p>
            <a:pPr indent="-311150" lvl="0" marL="457200" rtl="0" algn="just">
              <a:lnSpc>
                <a:spcPct val="80000"/>
              </a:lnSpc>
              <a:spcBef>
                <a:spcPts val="900"/>
              </a:spcBef>
              <a:spcAft>
                <a:spcPts val="0"/>
              </a:spcAft>
              <a:buClr>
                <a:schemeClr val="accent5"/>
              </a:buClr>
              <a:buSzPts val="1300"/>
              <a:buFont typeface="Calibri"/>
              <a:buChar char="●"/>
            </a:pPr>
            <a:r>
              <a:rPr lang="es" sz="1300">
                <a:solidFill>
                  <a:srgbClr val="325BA7"/>
                </a:solidFill>
                <a:highlight>
                  <a:schemeClr val="dk1"/>
                </a:highlight>
              </a:rPr>
              <a:t>Otra característica a tener en cuenta es que la clase contenida </a:t>
            </a:r>
            <a:r>
              <a:rPr lang="es" sz="1300">
                <a:solidFill>
                  <a:srgbClr val="325BA7"/>
                </a:solidFill>
                <a:highlight>
                  <a:schemeClr val="dk1"/>
                </a:highlight>
              </a:rPr>
              <a:t>sólo</a:t>
            </a:r>
            <a:r>
              <a:rPr lang="es" sz="1300">
                <a:solidFill>
                  <a:srgbClr val="325BA7"/>
                </a:solidFill>
                <a:highlight>
                  <a:schemeClr val="dk1"/>
                </a:highlight>
              </a:rPr>
              <a:t> puede relacionarse con una instancia de la clase contenedora.</a:t>
            </a:r>
            <a:endParaRPr sz="1300">
              <a:solidFill>
                <a:srgbClr val="233A44"/>
              </a:solidFill>
              <a:highlight>
                <a:schemeClr val="dk1"/>
              </a:highlight>
              <a:latin typeface="Calibri"/>
              <a:ea typeface="Calibri"/>
              <a:cs typeface="Calibri"/>
              <a:sym typeface="Calibri"/>
            </a:endParaRPr>
          </a:p>
          <a:p>
            <a:pPr indent="-228600" lvl="0" marL="457200" rtl="0" algn="just">
              <a:lnSpc>
                <a:spcPct val="80000"/>
              </a:lnSpc>
              <a:spcBef>
                <a:spcPts val="900"/>
              </a:spcBef>
              <a:spcAft>
                <a:spcPts val="0"/>
              </a:spcAft>
              <a:buNone/>
            </a:pPr>
            <a:r>
              <a:t/>
            </a:r>
            <a:endParaRPr>
              <a:solidFill>
                <a:srgbClr val="325BA7"/>
              </a:solidFill>
            </a:endParaRPr>
          </a:p>
        </p:txBody>
      </p:sp>
      <p:pic>
        <p:nvPicPr>
          <p:cNvPr descr="3" id="259" name="Google Shape;259;p27"/>
          <p:cNvPicPr preferRelativeResize="0"/>
          <p:nvPr/>
        </p:nvPicPr>
        <p:blipFill rotWithShape="1">
          <a:blip r:embed="rId4">
            <a:alphaModFix/>
          </a:blip>
          <a:srcRect b="30134" l="0" r="0" t="28972"/>
          <a:stretch/>
        </p:blipFill>
        <p:spPr>
          <a:xfrm>
            <a:off x="6701847" y="2348345"/>
            <a:ext cx="1371889" cy="976746"/>
          </a:xfrm>
          <a:prstGeom prst="rect">
            <a:avLst/>
          </a:prstGeom>
          <a:noFill/>
          <a:ln>
            <a:noFill/>
          </a:ln>
        </p:spPr>
      </p:pic>
      <p:graphicFrame>
        <p:nvGraphicFramePr>
          <p:cNvPr id="260" name="Google Shape;260;p27"/>
          <p:cNvGraphicFramePr/>
          <p:nvPr/>
        </p:nvGraphicFramePr>
        <p:xfrm>
          <a:off x="6307137" y="1399136"/>
          <a:ext cx="3000000" cy="3000000"/>
        </p:xfrm>
        <a:graphic>
          <a:graphicData uri="http://schemas.openxmlformats.org/drawingml/2006/table">
            <a:tbl>
              <a:tblPr bandRow="1" firstRow="1">
                <a:noFill/>
                <a:tableStyleId>{C5F4A211-2D2B-409E-A52D-AECC666D03EE}</a:tableStyleId>
              </a:tblPr>
              <a:tblGrid>
                <a:gridCol w="2161300"/>
              </a:tblGrid>
              <a:tr h="354150">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Empresa</a:t>
                      </a:r>
                      <a:endParaRPr sz="1400" u="none" cap="none" strike="noStrike">
                        <a:solidFill>
                          <a:srgbClr val="FFFFFF"/>
                        </a:solidFill>
                      </a:endParaRPr>
                    </a:p>
                  </a:txBody>
                  <a:tcPr marT="45725" marB="45725" marR="91450" marL="91450"/>
                </a:tc>
              </a:tr>
              <a:tr h="223175">
                <a:tc>
                  <a:txBody>
                    <a:bodyPr/>
                    <a:lstStyle/>
                    <a:p>
                      <a:pPr indent="0" lvl="0" marL="0" marR="0" rtl="0" algn="l">
                        <a:lnSpc>
                          <a:spcPct val="100000"/>
                        </a:lnSpc>
                        <a:spcBef>
                          <a:spcPts val="0"/>
                        </a:spcBef>
                        <a:spcAft>
                          <a:spcPts val="0"/>
                        </a:spcAft>
                        <a:buNone/>
                      </a:pPr>
                      <a:r>
                        <a:rPr lang="es" sz="1200" u="none" cap="none" strike="noStrike">
                          <a:solidFill>
                            <a:srgbClr val="2D336F"/>
                          </a:solidFill>
                        </a:rPr>
                        <a:t>-clientes: Array</a:t>
                      </a:r>
                      <a:endParaRPr sz="1200" u="none" cap="none" strike="noStrike">
                        <a:solidFill>
                          <a:srgbClr val="2D336F"/>
                        </a:solidFill>
                      </a:endParaRPr>
                    </a:p>
                  </a:txBody>
                  <a:tcPr marT="45725" marB="45725" marR="91450" marL="91450"/>
                </a:tc>
              </a:tr>
              <a:tr h="203125">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solidFill>
                            <a:srgbClr val="2D336F"/>
                          </a:solidFill>
                        </a:rPr>
                        <a:t>+AddCliente: (cliente:Cliente)</a:t>
                      </a:r>
                      <a:endParaRPr sz="1200" u="none" cap="none" strike="noStrike">
                        <a:solidFill>
                          <a:srgbClr val="2D336F"/>
                        </a:solidFill>
                      </a:endParaRPr>
                    </a:p>
                    <a:p>
                      <a:pPr indent="0" lvl="0" marL="0" marR="0" rtl="0" algn="l">
                        <a:lnSpc>
                          <a:spcPct val="100000"/>
                        </a:lnSpc>
                        <a:spcBef>
                          <a:spcPts val="0"/>
                        </a:spcBef>
                        <a:spcAft>
                          <a:spcPts val="0"/>
                        </a:spcAft>
                        <a:buNone/>
                      </a:pPr>
                      <a:r>
                        <a:t/>
                      </a:r>
                      <a:endParaRPr sz="100" u="none" cap="none" strike="noStrike">
                        <a:solidFill>
                          <a:srgbClr val="2D336F"/>
                        </a:solidFill>
                      </a:endParaRPr>
                    </a:p>
                  </a:txBody>
                  <a:tcPr marT="45725" marB="45725" marR="91450" marL="91450"/>
                </a:tc>
              </a:tr>
            </a:tbl>
          </a:graphicData>
        </a:graphic>
      </p:graphicFrame>
      <p:graphicFrame>
        <p:nvGraphicFramePr>
          <p:cNvPr id="261" name="Google Shape;261;p27"/>
          <p:cNvGraphicFramePr/>
          <p:nvPr/>
        </p:nvGraphicFramePr>
        <p:xfrm>
          <a:off x="6617132" y="3200516"/>
          <a:ext cx="3000000" cy="3000000"/>
        </p:xfrm>
        <a:graphic>
          <a:graphicData uri="http://schemas.openxmlformats.org/drawingml/2006/table">
            <a:tbl>
              <a:tblPr bandRow="1" firstRow="1">
                <a:noFill/>
                <a:tableStyleId>{C5F4A211-2D2B-409E-A52D-AECC666D03EE}</a:tableStyleId>
              </a:tblPr>
              <a:tblGrid>
                <a:gridCol w="1541325"/>
              </a:tblGrid>
              <a:tr h="249275">
                <a:tc>
                  <a:txBody>
                    <a:bodyPr/>
                    <a:lstStyle/>
                    <a:p>
                      <a:pPr indent="0" lvl="0" marL="0" marR="0" rtl="0" algn="ctr">
                        <a:lnSpc>
                          <a:spcPct val="100000"/>
                        </a:lnSpc>
                        <a:spcBef>
                          <a:spcPts val="0"/>
                        </a:spcBef>
                        <a:spcAft>
                          <a:spcPts val="0"/>
                        </a:spcAft>
                        <a:buNone/>
                      </a:pPr>
                      <a:r>
                        <a:rPr lang="es" sz="1400" u="none" cap="none" strike="noStrike">
                          <a:solidFill>
                            <a:srgbClr val="FFFFFF"/>
                          </a:solidFill>
                        </a:rPr>
                        <a:t>Empleado</a:t>
                      </a:r>
                      <a:endParaRPr sz="1400" u="none" cap="none" strike="noStrike">
                        <a:solidFill>
                          <a:srgbClr val="FFFFFF"/>
                        </a:solidFill>
                      </a:endParaRPr>
                    </a:p>
                  </a:txBody>
                  <a:tcPr marT="45725" marB="45725" marR="91450" marL="91450"/>
                </a:tc>
              </a:tr>
              <a:tr h="380875">
                <a:tc>
                  <a:txBody>
                    <a:bodyPr/>
                    <a:lstStyle/>
                    <a:p>
                      <a:pPr indent="0" lvl="0" marL="0" marR="0" rtl="0" algn="l">
                        <a:lnSpc>
                          <a:spcPct val="100000"/>
                        </a:lnSpc>
                        <a:spcBef>
                          <a:spcPts val="0"/>
                        </a:spcBef>
                        <a:spcAft>
                          <a:spcPts val="0"/>
                        </a:spcAft>
                        <a:buNone/>
                      </a:pPr>
                      <a:r>
                        <a:rPr lang="es" sz="1400" u="none" cap="none" strike="noStrike"/>
                        <a:t>Nombre: String</a:t>
                      </a:r>
                      <a:endParaRPr sz="1400" u="none" cap="none" strike="noStrike"/>
                    </a:p>
                  </a:txBody>
                  <a:tcPr marT="45725" marB="45725" marR="91450" marL="91450"/>
                </a:tc>
              </a:tr>
              <a:tr h="166250">
                <a:tc>
                  <a:txBody>
                    <a:bodyPr/>
                    <a:lstStyle/>
                    <a:p>
                      <a:pPr indent="0" lvl="0" marL="0" marR="0" rtl="0" algn="l">
                        <a:lnSpc>
                          <a:spcPct val="100000"/>
                        </a:lnSpc>
                        <a:spcBef>
                          <a:spcPts val="0"/>
                        </a:spcBef>
                        <a:spcAft>
                          <a:spcPts val="0"/>
                        </a:spcAft>
                        <a:buNone/>
                      </a:pPr>
                      <a:r>
                        <a:t/>
                      </a:r>
                      <a:endParaRPr sz="100" u="none" cap="none" strike="noStrike"/>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8"/>
          <p:cNvSpPr txBox="1"/>
          <p:nvPr/>
        </p:nvSpPr>
        <p:spPr>
          <a:xfrm>
            <a:off x="688413" y="485321"/>
            <a:ext cx="6172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600">
                <a:solidFill>
                  <a:srgbClr val="E83464"/>
                </a:solidFill>
              </a:rPr>
              <a:t>Diagrama de Clases: Herencia</a:t>
            </a:r>
            <a:endParaRPr b="1" sz="2600">
              <a:solidFill>
                <a:srgbClr val="E83464"/>
              </a:solidFill>
            </a:endParaRPr>
          </a:p>
        </p:txBody>
      </p:sp>
      <p:sp>
        <p:nvSpPr>
          <p:cNvPr id="267" name="Google Shape;267;p28"/>
          <p:cNvSpPr txBox="1"/>
          <p:nvPr/>
        </p:nvSpPr>
        <p:spPr>
          <a:xfrm>
            <a:off x="4187537" y="1546684"/>
            <a:ext cx="4166700" cy="2894700"/>
          </a:xfrm>
          <a:prstGeom prst="rect">
            <a:avLst/>
          </a:prstGeom>
          <a:noFill/>
          <a:ln>
            <a:noFill/>
          </a:ln>
        </p:spPr>
        <p:txBody>
          <a:bodyPr anchorCtr="0" anchor="t" bIns="45700" lIns="91425" spcFirstLastPara="1" rIns="91425" wrap="square" tIns="45700">
            <a:noAutofit/>
          </a:bodyPr>
          <a:lstStyle/>
          <a:p>
            <a:pPr indent="-317500" lvl="0" marL="457200" marR="0" rtl="0" algn="just">
              <a:lnSpc>
                <a:spcPct val="80000"/>
              </a:lnSpc>
              <a:spcBef>
                <a:spcPts val="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herencia es la ya conocida relación de generalización y especificación entre clases.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En UML la herencia se representa mediante una flecha, cuya punta es un triángulo vacío. </a:t>
            </a:r>
            <a:endParaRPr b="0" i="0" sz="1400" u="none" cap="none" strike="noStrike">
              <a:solidFill>
                <a:srgbClr val="325BA7"/>
              </a:solidFill>
              <a:latin typeface="Arial"/>
              <a:ea typeface="Arial"/>
              <a:cs typeface="Arial"/>
              <a:sym typeface="Arial"/>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La flecha que representa a la herencia va orientada desde la subclase a la superclase.</a:t>
            </a:r>
            <a:endParaRPr/>
          </a:p>
          <a:p>
            <a:pPr indent="-317500" lvl="0" marL="457200" marR="0" rtl="0" algn="just">
              <a:lnSpc>
                <a:spcPct val="80000"/>
              </a:lnSpc>
              <a:spcBef>
                <a:spcPts val="900"/>
              </a:spcBef>
              <a:spcAft>
                <a:spcPts val="0"/>
              </a:spcAft>
              <a:buClr>
                <a:schemeClr val="accent5"/>
              </a:buClr>
              <a:buSzPts val="1400"/>
              <a:buFont typeface="Calibri"/>
              <a:buChar char="●"/>
            </a:pPr>
            <a:r>
              <a:rPr b="0" i="0" lang="es" sz="1400" u="none" cap="none" strike="noStrike">
                <a:solidFill>
                  <a:srgbClr val="325BA7"/>
                </a:solidFill>
                <a:latin typeface="Arial"/>
                <a:ea typeface="Arial"/>
                <a:cs typeface="Arial"/>
                <a:sym typeface="Arial"/>
              </a:rPr>
              <a:t>No hay multiplicidad ni roles. </a:t>
            </a:r>
            <a:endParaRPr b="0" i="0" sz="1400" u="none" cap="none" strike="noStrike">
              <a:solidFill>
                <a:srgbClr val="325BA7"/>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325BA7"/>
              </a:solidFill>
              <a:latin typeface="Arial"/>
              <a:ea typeface="Arial"/>
              <a:cs typeface="Arial"/>
              <a:sym typeface="Arial"/>
            </a:endParaRPr>
          </a:p>
        </p:txBody>
      </p:sp>
      <p:pic>
        <p:nvPicPr>
          <p:cNvPr descr="https://1.bp.blogspot.com/-Mi7_RjTzCwU/VyM6qMVcMjI/AAAAAAAAAfo/S0D_4P39a3Q4S4MVFabUxz1JaG6hKsKGQCKgB/s1600/Ejercicio-Herencia-Java.jpg" id="268" name="Google Shape;268;p28"/>
          <p:cNvPicPr preferRelativeResize="0"/>
          <p:nvPr/>
        </p:nvPicPr>
        <p:blipFill rotWithShape="1">
          <a:blip r:embed="rId4">
            <a:alphaModFix/>
          </a:blip>
          <a:srcRect b="0" l="0" r="0" t="0"/>
          <a:stretch/>
        </p:blipFill>
        <p:spPr>
          <a:xfrm>
            <a:off x="457439" y="1441895"/>
            <a:ext cx="3730098" cy="3415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9"/>
          <p:cNvSpPr txBox="1"/>
          <p:nvPr/>
        </p:nvSpPr>
        <p:spPr>
          <a:xfrm>
            <a:off x="822960" y="473576"/>
            <a:ext cx="79176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83464"/>
                </a:solidFill>
              </a:rPr>
              <a:t>Diagrama de Clases: D</a:t>
            </a:r>
            <a:r>
              <a:rPr b="1" lang="es" sz="3000">
                <a:solidFill>
                  <a:srgbClr val="E83464"/>
                </a:solidFill>
              </a:rPr>
              <a:t>ependencia</a:t>
            </a:r>
            <a:endParaRPr b="1" sz="3000">
              <a:solidFill>
                <a:srgbClr val="E83464"/>
              </a:solidFill>
            </a:endParaRPr>
          </a:p>
        </p:txBody>
      </p:sp>
      <p:sp>
        <p:nvSpPr>
          <p:cNvPr id="274" name="Google Shape;274;p29"/>
          <p:cNvSpPr txBox="1"/>
          <p:nvPr/>
        </p:nvSpPr>
        <p:spPr>
          <a:xfrm>
            <a:off x="822960" y="1717794"/>
            <a:ext cx="4295400" cy="24417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Una dependencia se puede definir como una relación semántica entre dos clases en la cual un cambio de un elemento (independiente) puede afectar la semántica de otro (dependiente).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Representación gráfica.  </a:t>
            </a:r>
            <a:endParaRPr sz="1600">
              <a:solidFill>
                <a:srgbClr val="375FA9"/>
              </a:solidFill>
            </a:endParaRPr>
          </a:p>
        </p:txBody>
      </p:sp>
      <p:cxnSp>
        <p:nvCxnSpPr>
          <p:cNvPr id="275" name="Google Shape;275;p29"/>
          <p:cNvCxnSpPr/>
          <p:nvPr/>
        </p:nvCxnSpPr>
        <p:spPr>
          <a:xfrm>
            <a:off x="2594610" y="4003288"/>
            <a:ext cx="2000400" cy="0"/>
          </a:xfrm>
          <a:prstGeom prst="straightConnector1">
            <a:avLst/>
          </a:prstGeom>
          <a:noFill/>
          <a:ln cap="flat" cmpd="sng" w="25400">
            <a:solidFill>
              <a:srgbClr val="E73464"/>
            </a:solidFill>
            <a:prstDash val="dash"/>
            <a:miter lim="800000"/>
            <a:headEnd len="med" w="med" type="none"/>
            <a:tailEnd len="lg" w="lg" type="stealth"/>
          </a:ln>
        </p:spPr>
      </p:cxnSp>
      <p:pic>
        <p:nvPicPr>
          <p:cNvPr descr="UML – Programación Orientada a Objetos" id="276" name="Google Shape;276;p29"/>
          <p:cNvPicPr preferRelativeResize="0"/>
          <p:nvPr/>
        </p:nvPicPr>
        <p:blipFill rotWithShape="1">
          <a:blip r:embed="rId4">
            <a:alphaModFix/>
          </a:blip>
          <a:srcRect b="0" l="0" r="0" t="0"/>
          <a:stretch/>
        </p:blipFill>
        <p:spPr>
          <a:xfrm>
            <a:off x="5504172" y="1717794"/>
            <a:ext cx="2771775" cy="265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0"/>
          <p:cNvSpPr txBox="1"/>
          <p:nvPr/>
        </p:nvSpPr>
        <p:spPr>
          <a:xfrm>
            <a:off x="893411" y="29597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 Ejemplo</a:t>
            </a:r>
            <a:endParaRPr b="1" sz="3000">
              <a:solidFill>
                <a:srgbClr val="E83464"/>
              </a:solidFill>
            </a:endParaRPr>
          </a:p>
        </p:txBody>
      </p:sp>
      <p:pic>
        <p:nvPicPr>
          <p:cNvPr descr="https://2.bp.blogspot.com/-QXw47BxqVCg/WYOb-bVnBMI/AAAAAAAAIsI/phGLTAFVYecFbvr4ENVkmzqK5A7ss1jdgCK4BGAYYCw/s640/img%2B1.jpg" id="282" name="Google Shape;282;p30"/>
          <p:cNvPicPr preferRelativeResize="0"/>
          <p:nvPr/>
        </p:nvPicPr>
        <p:blipFill rotWithShape="1">
          <a:blip r:embed="rId4">
            <a:alphaModFix/>
          </a:blip>
          <a:srcRect b="0" l="0" r="0" t="0"/>
          <a:stretch/>
        </p:blipFill>
        <p:spPr>
          <a:xfrm>
            <a:off x="1086753" y="1422177"/>
            <a:ext cx="5023517" cy="34995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1"/>
          <p:cNvSpPr txBox="1"/>
          <p:nvPr/>
        </p:nvSpPr>
        <p:spPr>
          <a:xfrm>
            <a:off x="842061" y="483094"/>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Modelado de Casos de Uso</a:t>
            </a:r>
            <a:endParaRPr b="1" sz="2800">
              <a:solidFill>
                <a:srgbClr val="AF7B51"/>
              </a:solidFill>
              <a:latin typeface="Nunito"/>
              <a:ea typeface="Nunito"/>
              <a:cs typeface="Nunito"/>
              <a:sym typeface="Nunito"/>
            </a:endParaRPr>
          </a:p>
        </p:txBody>
      </p:sp>
      <p:sp>
        <p:nvSpPr>
          <p:cNvPr id="288" name="Google Shape;288;p31"/>
          <p:cNvSpPr txBox="1"/>
          <p:nvPr/>
        </p:nvSpPr>
        <p:spPr>
          <a:xfrm>
            <a:off x="842051" y="1418575"/>
            <a:ext cx="6961800" cy="33540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detalla un comportamiento esperado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Representan los requisitos funcionales del sistema.</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“Un caso de uso especifica un conjunto de secuencias de acciones, incluyendo variantes, que el sistema puede ejecutar y que produce un resultado observable de valor para un particular actor.” (Definición en UML)</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Describen qué hace el sistema, no cómo lo hace.</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Partes de un caso de uso (cdu):</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Conjunto de secuencias de acciones.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Actores, roles que pueden jugar los usuarios.</a:t>
            </a:r>
            <a:endParaRPr sz="11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a:solidFill>
                  <a:srgbClr val="375FA9"/>
                </a:solidFill>
              </a:rPr>
              <a:t>Variantes: versiones especializadas, un cdu que extiende a otro o un cdu que incluye a otro.</a:t>
            </a:r>
            <a:endParaRPr sz="1100">
              <a:solidFill>
                <a:srgbClr val="233A44"/>
              </a:solidFill>
              <a:latin typeface="Calibri"/>
              <a:ea typeface="Calibri"/>
              <a:cs typeface="Calibri"/>
              <a:sym typeface="Calibri"/>
            </a:endParaRPr>
          </a:p>
          <a:p>
            <a:pPr indent="0" lvl="0" marL="2286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2"/>
          <p:cNvSpPr txBox="1"/>
          <p:nvPr/>
        </p:nvSpPr>
        <p:spPr>
          <a:xfrm>
            <a:off x="1016583" y="663803"/>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de Caso de Uso</a:t>
            </a:r>
            <a:endParaRPr b="1" sz="2800">
              <a:solidFill>
                <a:srgbClr val="AF7B51"/>
              </a:solidFill>
              <a:latin typeface="Nunito"/>
              <a:ea typeface="Nunito"/>
              <a:cs typeface="Nunito"/>
              <a:sym typeface="Nunito"/>
            </a:endParaRPr>
          </a:p>
        </p:txBody>
      </p:sp>
      <p:sp>
        <p:nvSpPr>
          <p:cNvPr id="294" name="Google Shape;294;p32"/>
          <p:cNvSpPr txBox="1"/>
          <p:nvPr/>
        </p:nvSpPr>
        <p:spPr>
          <a:xfrm>
            <a:off x="2039121" y="1521208"/>
            <a:ext cx="729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Actor</a:t>
            </a:r>
            <a:endParaRPr b="0" i="0" sz="1400" u="none" cap="none" strike="noStrike">
              <a:solidFill>
                <a:srgbClr val="375FA9"/>
              </a:solidFill>
              <a:latin typeface="Arial"/>
              <a:ea typeface="Arial"/>
              <a:cs typeface="Arial"/>
              <a:sym typeface="Arial"/>
            </a:endParaRPr>
          </a:p>
        </p:txBody>
      </p:sp>
      <p:sp>
        <p:nvSpPr>
          <p:cNvPr id="295" name="Google Shape;295;p32"/>
          <p:cNvSpPr/>
          <p:nvPr/>
        </p:nvSpPr>
        <p:spPr>
          <a:xfrm>
            <a:off x="6053545" y="1521195"/>
            <a:ext cx="13944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Caso de uso</a:t>
            </a:r>
            <a:endParaRPr/>
          </a:p>
        </p:txBody>
      </p:sp>
      <p:sp>
        <p:nvSpPr>
          <p:cNvPr id="296" name="Google Shape;296;p32"/>
          <p:cNvSpPr/>
          <p:nvPr/>
        </p:nvSpPr>
        <p:spPr>
          <a:xfrm>
            <a:off x="3935690" y="4322016"/>
            <a:ext cx="1272600" cy="34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Asociación</a:t>
            </a:r>
            <a:endParaRPr b="1" i="0" sz="1400" u="none" cap="none" strike="noStrike">
              <a:solidFill>
                <a:srgbClr val="375FA9"/>
              </a:solidFill>
              <a:latin typeface="Arial"/>
              <a:ea typeface="Arial"/>
              <a:cs typeface="Arial"/>
              <a:sym typeface="Arial"/>
            </a:endParaRPr>
          </a:p>
        </p:txBody>
      </p:sp>
      <p:pic>
        <p:nvPicPr>
          <p:cNvPr id="297" name="Google Shape;297;p32"/>
          <p:cNvPicPr preferRelativeResize="0"/>
          <p:nvPr/>
        </p:nvPicPr>
        <p:blipFill rotWithShape="1">
          <a:blip r:embed="rId4">
            <a:alphaModFix/>
          </a:blip>
          <a:srcRect b="49872" l="0" r="0" t="0"/>
          <a:stretch/>
        </p:blipFill>
        <p:spPr>
          <a:xfrm>
            <a:off x="1106425" y="2587375"/>
            <a:ext cx="7242000" cy="942600"/>
          </a:xfrm>
          <a:prstGeom prst="rect">
            <a:avLst/>
          </a:prstGeom>
          <a:noFill/>
          <a:ln>
            <a:noFill/>
          </a:ln>
        </p:spPr>
      </p:pic>
      <p:sp>
        <p:nvSpPr>
          <p:cNvPr id="298" name="Google Shape;298;p32"/>
          <p:cNvSpPr txBox="1"/>
          <p:nvPr/>
        </p:nvSpPr>
        <p:spPr>
          <a:xfrm>
            <a:off x="1589946" y="3378369"/>
            <a:ext cx="1462500" cy="51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Responsable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 vehículo</a:t>
            </a:r>
            <a:endParaRPr b="0" i="0" sz="1200" u="none" cap="none" strike="noStrike">
              <a:solidFill>
                <a:srgbClr val="375FA9"/>
              </a:solidFill>
              <a:latin typeface="Arial"/>
              <a:ea typeface="Arial"/>
              <a:cs typeface="Arial"/>
              <a:sym typeface="Arial"/>
            </a:endParaRPr>
          </a:p>
        </p:txBody>
      </p:sp>
      <p:sp>
        <p:nvSpPr>
          <p:cNvPr id="299" name="Google Shape;299;p32"/>
          <p:cNvSpPr txBox="1"/>
          <p:nvPr/>
        </p:nvSpPr>
        <p:spPr>
          <a:xfrm>
            <a:off x="6337952" y="3378368"/>
            <a:ext cx="936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Gestor del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Alquiler</a:t>
            </a:r>
            <a:endParaRPr b="0" i="0" sz="1200" u="none" cap="none" strike="noStrike">
              <a:solidFill>
                <a:srgbClr val="375FA9"/>
              </a:solidFill>
              <a:latin typeface="Arial"/>
              <a:ea typeface="Arial"/>
              <a:cs typeface="Arial"/>
              <a:sym typeface="Arial"/>
            </a:endParaRPr>
          </a:p>
        </p:txBody>
      </p:sp>
      <p:cxnSp>
        <p:nvCxnSpPr>
          <p:cNvPr id="300" name="Google Shape;300;p32"/>
          <p:cNvCxnSpPr/>
          <p:nvPr/>
        </p:nvCxnSpPr>
        <p:spPr>
          <a:xfrm rot="-5400000">
            <a:off x="3912475" y="3740475"/>
            <a:ext cx="1161300" cy="1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1" name="Google Shape;301;p32"/>
          <p:cNvCxnSpPr/>
          <p:nvPr/>
        </p:nvCxnSpPr>
        <p:spPr>
          <a:xfrm flipH="1" rot="-5400000">
            <a:off x="6128150" y="2274600"/>
            <a:ext cx="762300" cy="6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302" name="Google Shape;302;p32"/>
          <p:cNvCxnSpPr/>
          <p:nvPr/>
        </p:nvCxnSpPr>
        <p:spPr>
          <a:xfrm flipH="1" rot="-5400000">
            <a:off x="1981175" y="2203125"/>
            <a:ext cx="678900" cy="9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3"/>
          <p:cNvSpPr txBox="1"/>
          <p:nvPr/>
        </p:nvSpPr>
        <p:spPr>
          <a:xfrm>
            <a:off x="1056604" y="596948"/>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a:t>
            </a:r>
            <a:endParaRPr b="1" sz="2800">
              <a:solidFill>
                <a:srgbClr val="AF7B51"/>
              </a:solidFill>
              <a:latin typeface="Nunito"/>
              <a:ea typeface="Nunito"/>
              <a:cs typeface="Nunito"/>
              <a:sym typeface="Nunito"/>
            </a:endParaRPr>
          </a:p>
        </p:txBody>
      </p:sp>
      <p:sp>
        <p:nvSpPr>
          <p:cNvPr id="308" name="Google Shape;308;p33"/>
          <p:cNvSpPr txBox="1"/>
          <p:nvPr/>
        </p:nvSpPr>
        <p:spPr>
          <a:xfrm>
            <a:off x="1056604" y="1538514"/>
            <a:ext cx="7362900" cy="3398700"/>
          </a:xfrm>
          <a:prstGeom prst="rect">
            <a:avLst/>
          </a:prstGeom>
          <a:noFill/>
          <a:ln>
            <a:noFill/>
          </a:ln>
        </p:spPr>
        <p:txBody>
          <a:bodyPr anchorCtr="0" anchor="t" bIns="34275" lIns="0" spcFirstLastPara="1" rIns="0" wrap="square" tIns="34275">
            <a:noAutofit/>
          </a:bodyPr>
          <a:lstStyle/>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Representan un conjunto de roles que desempeñan los usuarios de los casos de uso al interaccionar con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Roles representados por personas, dispositivos, u otros sistemas.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Un actor puede ser el tiempo (“procesos iniciados automáticamente por 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No forman parte del sistema.</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Pueden</a:t>
            </a:r>
            <a:r>
              <a:rPr lang="es">
                <a:solidFill>
                  <a:srgbClr val="375FA9"/>
                </a:solidFill>
              </a:rPr>
              <a:t> representar diferentes roles.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En la elaboración de un caso de uso pueden interactuar distintos actores.</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P</a:t>
            </a:r>
            <a:r>
              <a:rPr lang="es">
                <a:solidFill>
                  <a:srgbClr val="375FA9"/>
                </a:solidFill>
              </a:rPr>
              <a:t>ueden estar en diferentes casos de uso.</a:t>
            </a:r>
            <a:endParaRPr sz="1300">
              <a:solidFill>
                <a:srgbClr val="233A44"/>
              </a:solidFill>
              <a:latin typeface="Calibri"/>
              <a:ea typeface="Calibri"/>
              <a:cs typeface="Calibri"/>
              <a:sym typeface="Calibri"/>
            </a:endParaRPr>
          </a:p>
          <a:p>
            <a:pPr indent="-317500" lvl="0" marL="457200" rtl="0" algn="just">
              <a:lnSpc>
                <a:spcPct val="100000"/>
              </a:lnSpc>
              <a:spcBef>
                <a:spcPts val="600"/>
              </a:spcBef>
              <a:spcAft>
                <a:spcPts val="0"/>
              </a:spcAft>
              <a:buClr>
                <a:schemeClr val="accent5"/>
              </a:buClr>
              <a:buSzPts val="1400"/>
              <a:buFont typeface="Calibri"/>
              <a:buChar char="●"/>
            </a:pPr>
            <a:r>
              <a:rPr lang="es">
                <a:solidFill>
                  <a:srgbClr val="375FA9"/>
                </a:solidFill>
              </a:rPr>
              <a:t>N</a:t>
            </a:r>
            <a:r>
              <a:rPr lang="es">
                <a:solidFill>
                  <a:srgbClr val="375FA9"/>
                </a:solidFill>
              </a:rPr>
              <a:t>ecesitan el caso de uso y participar en este.</a:t>
            </a:r>
            <a:endParaRPr>
              <a:solidFill>
                <a:srgbClr val="375FA9"/>
              </a:solidFill>
            </a:endParaRPr>
          </a:p>
          <a:p>
            <a:pPr indent="-228600" lvl="0" marL="457200" rtl="0" algn="just">
              <a:lnSpc>
                <a:spcPct val="90000"/>
              </a:lnSpc>
              <a:spcBef>
                <a:spcPts val="600"/>
              </a:spcBef>
              <a:spcAft>
                <a:spcPts val="0"/>
              </a:spcAft>
              <a:buNone/>
            </a:pPr>
            <a:r>
              <a:t/>
            </a:r>
            <a:endParaRPr>
              <a:solidFill>
                <a:srgbClr val="375FA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2: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Modelado y Desarrollo de software y conceptos básicos de modelo de comunicaciones TCP/IP</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4"/>
          <p:cNvSpPr txBox="1"/>
          <p:nvPr/>
        </p:nvSpPr>
        <p:spPr>
          <a:xfrm>
            <a:off x="1165081" y="63362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Actores - Tipos</a:t>
            </a:r>
            <a:endParaRPr b="1" sz="3000">
              <a:solidFill>
                <a:srgbClr val="E83464"/>
              </a:solidFill>
            </a:endParaRPr>
          </a:p>
        </p:txBody>
      </p:sp>
      <p:sp>
        <p:nvSpPr>
          <p:cNvPr id="314" name="Google Shape;314;p34"/>
          <p:cNvSpPr txBox="1"/>
          <p:nvPr/>
        </p:nvSpPr>
        <p:spPr>
          <a:xfrm>
            <a:off x="1300163" y="1667740"/>
            <a:ext cx="6742500" cy="25926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600">
                <a:solidFill>
                  <a:srgbClr val="375FA9"/>
                </a:solidFill>
              </a:rPr>
              <a:t>Dos tipos de actores:</a:t>
            </a:r>
            <a:endParaRPr sz="1300">
              <a:solidFill>
                <a:srgbClr val="233A44"/>
              </a:solidFill>
              <a:latin typeface="Calibri"/>
              <a:ea typeface="Calibri"/>
              <a:cs typeface="Calibri"/>
              <a:sym typeface="Calibri"/>
            </a:endParaRPr>
          </a:p>
          <a:p>
            <a:pPr indent="0" lvl="0" marL="139700" rtl="0" algn="just">
              <a:lnSpc>
                <a:spcPct val="90000"/>
              </a:lnSpc>
              <a:spcBef>
                <a:spcPts val="600"/>
              </a:spcBef>
              <a:spcAft>
                <a:spcPts val="0"/>
              </a:spcAft>
              <a:buNone/>
            </a:pPr>
            <a:r>
              <a:t/>
            </a:r>
            <a:endParaRPr sz="1600">
              <a:solidFill>
                <a:srgbClr val="375FA9"/>
              </a:solidFill>
            </a:endParaRPr>
          </a:p>
          <a:p>
            <a:pPr indent="-317500" lvl="0" marL="457200" rtl="0" algn="just">
              <a:lnSpc>
                <a:spcPct val="90000"/>
              </a:lnSpc>
              <a:spcBef>
                <a:spcPts val="600"/>
              </a:spcBef>
              <a:spcAft>
                <a:spcPts val="0"/>
              </a:spcAft>
              <a:buClr>
                <a:schemeClr val="accent5"/>
              </a:buClr>
              <a:buSzPts val="1400"/>
              <a:buFont typeface="Calibri"/>
              <a:buChar char="●"/>
            </a:pPr>
            <a:r>
              <a:rPr lang="es" sz="1600">
                <a:solidFill>
                  <a:srgbClr val="375FA9"/>
                </a:solidFill>
              </a:rPr>
              <a:t>Principal: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Le solicita al sistema el cumplimiento de un objetivo.</a:t>
            </a:r>
            <a:endParaRPr sz="1100">
              <a:solidFill>
                <a:srgbClr val="233A44"/>
              </a:solidFill>
              <a:latin typeface="Calibri"/>
              <a:ea typeface="Calibri"/>
              <a:cs typeface="Calibri"/>
              <a:sym typeface="Calibri"/>
            </a:endParaRPr>
          </a:p>
          <a:p>
            <a:pPr indent="-228600" lvl="1" marL="914400" rtl="0" algn="just">
              <a:lnSpc>
                <a:spcPct val="90000"/>
              </a:lnSpc>
              <a:spcBef>
                <a:spcPts val="200"/>
              </a:spcBef>
              <a:spcAft>
                <a:spcPts val="0"/>
              </a:spcAft>
              <a:buNone/>
            </a:pPr>
            <a:r>
              <a:t/>
            </a:r>
            <a:endParaRPr sz="1600">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sz="1600">
                <a:solidFill>
                  <a:srgbClr val="375FA9"/>
                </a:solidFill>
              </a:rPr>
              <a:t>Secundarios: </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Calibri"/>
              <a:buChar char="○"/>
            </a:pPr>
            <a:r>
              <a:rPr lang="es" sz="1500">
                <a:solidFill>
                  <a:srgbClr val="375FA9"/>
                </a:solidFill>
              </a:rPr>
              <a:t>El sistema los necesita para satisfacer un objetivo.</a:t>
            </a:r>
            <a:endParaRPr sz="1100">
              <a:solidFill>
                <a:srgbClr val="233A4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5"/>
          <p:cNvSpPr txBox="1"/>
          <p:nvPr/>
        </p:nvSpPr>
        <p:spPr>
          <a:xfrm>
            <a:off x="654627" y="714591"/>
            <a:ext cx="74712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Propiedades de los casos de uso</a:t>
            </a:r>
            <a:endParaRPr b="1" sz="2800">
              <a:solidFill>
                <a:srgbClr val="AF7B51"/>
              </a:solidFill>
              <a:latin typeface="Nunito"/>
              <a:ea typeface="Nunito"/>
              <a:cs typeface="Nunito"/>
              <a:sym typeface="Nunito"/>
            </a:endParaRPr>
          </a:p>
        </p:txBody>
      </p:sp>
      <p:sp>
        <p:nvSpPr>
          <p:cNvPr id="320" name="Google Shape;320;p35"/>
          <p:cNvSpPr txBox="1"/>
          <p:nvPr/>
        </p:nvSpPr>
        <p:spPr>
          <a:xfrm>
            <a:off x="654627" y="1821224"/>
            <a:ext cx="7190400" cy="23352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Son iniciados por un actor con un objetivo en mente y es completado con éxito cuando el sistema lo satisface.</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Puede incluir secuencias alternativas que llevan al éxito y fracaso en la consecución del objetivo.</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sistema es considerado como una “caja negra” y las interacciones se perciben desde fuera.</a:t>
            </a:r>
            <a:endParaRPr sz="1300">
              <a:solidFill>
                <a:srgbClr val="233A44"/>
              </a:solidFill>
              <a:latin typeface="Calibri"/>
              <a:ea typeface="Calibri"/>
              <a:cs typeface="Calibri"/>
              <a:sym typeface="Calibri"/>
            </a:endParaRPr>
          </a:p>
          <a:p>
            <a:pPr indent="-317500" lvl="0" marL="457200" rtl="0" algn="just">
              <a:lnSpc>
                <a:spcPct val="90000"/>
              </a:lnSpc>
              <a:spcBef>
                <a:spcPts val="600"/>
              </a:spcBef>
              <a:spcAft>
                <a:spcPts val="0"/>
              </a:spcAft>
              <a:buClr>
                <a:schemeClr val="accent5"/>
              </a:buClr>
              <a:buSzPts val="1400"/>
              <a:buFont typeface="Calibri"/>
              <a:buChar char="●"/>
            </a:pPr>
            <a:r>
              <a:rPr lang="es">
                <a:solidFill>
                  <a:srgbClr val="375FA9"/>
                </a:solidFill>
              </a:rPr>
              <a:t>El conjunto completo de casos de uso especifica todas las posibles formas de usar el sistema, esto es el comportamiento requerido.</a:t>
            </a:r>
            <a:endParaRPr sz="1300">
              <a:solidFill>
                <a:srgbClr val="233A4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36"/>
          <p:cNvSpPr txBox="1"/>
          <p:nvPr/>
        </p:nvSpPr>
        <p:spPr>
          <a:xfrm>
            <a:off x="957150" y="567425"/>
            <a:ext cx="65925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 diagrama de casos de uso </a:t>
            </a:r>
            <a:endParaRPr b="1" sz="2800">
              <a:solidFill>
                <a:srgbClr val="AF7B51"/>
              </a:solidFill>
              <a:latin typeface="Nunito"/>
              <a:ea typeface="Nunito"/>
              <a:cs typeface="Nunito"/>
              <a:sym typeface="Nunito"/>
            </a:endParaRPr>
          </a:p>
        </p:txBody>
      </p:sp>
      <p:grpSp>
        <p:nvGrpSpPr>
          <p:cNvPr id="326" name="Google Shape;326;p36"/>
          <p:cNvGrpSpPr/>
          <p:nvPr/>
        </p:nvGrpSpPr>
        <p:grpSpPr>
          <a:xfrm>
            <a:off x="1052498" y="1424900"/>
            <a:ext cx="5897968" cy="3323159"/>
            <a:chOff x="1433513" y="1112314"/>
            <a:chExt cx="5928202" cy="3533772"/>
          </a:xfrm>
        </p:grpSpPr>
        <p:sp>
          <p:nvSpPr>
            <p:cNvPr id="327" name="Google Shape;327;p36"/>
            <p:cNvSpPr/>
            <p:nvPr/>
          </p:nvSpPr>
          <p:spPr>
            <a:xfrm>
              <a:off x="2975854" y="1237380"/>
              <a:ext cx="7953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28" name="Google Shape;328;p36"/>
            <p:cNvSpPr/>
            <p:nvPr/>
          </p:nvSpPr>
          <p:spPr>
            <a:xfrm>
              <a:off x="2954992" y="1615920"/>
              <a:ext cx="8865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Reservar Libro</a:t>
              </a:r>
              <a:endParaRPr/>
            </a:p>
          </p:txBody>
        </p:sp>
        <p:sp>
          <p:nvSpPr>
            <p:cNvPr id="329" name="Google Shape;329;p36"/>
            <p:cNvSpPr/>
            <p:nvPr/>
          </p:nvSpPr>
          <p:spPr>
            <a:xfrm>
              <a:off x="3055144" y="1980333"/>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0" name="Google Shape;330;p36"/>
            <p:cNvSpPr/>
            <p:nvPr/>
          </p:nvSpPr>
          <p:spPr>
            <a:xfrm>
              <a:off x="3042047" y="2405043"/>
              <a:ext cx="9153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Libro</a:t>
              </a:r>
              <a:endParaRPr/>
            </a:p>
          </p:txBody>
        </p:sp>
        <p:sp>
          <p:nvSpPr>
            <p:cNvPr id="331" name="Google Shape;331;p36"/>
            <p:cNvSpPr/>
            <p:nvPr/>
          </p:nvSpPr>
          <p:spPr>
            <a:xfrm>
              <a:off x="3068836" y="287772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2" name="Google Shape;332;p36"/>
            <p:cNvSpPr/>
            <p:nvPr/>
          </p:nvSpPr>
          <p:spPr>
            <a:xfrm>
              <a:off x="3062039" y="3293327"/>
              <a:ext cx="872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Libro</a:t>
              </a:r>
              <a:endParaRPr/>
            </a:p>
          </p:txBody>
        </p:sp>
        <p:sp>
          <p:nvSpPr>
            <p:cNvPr id="333" name="Google Shape;333;p36"/>
            <p:cNvSpPr/>
            <p:nvPr/>
          </p:nvSpPr>
          <p:spPr>
            <a:xfrm>
              <a:off x="1552575" y="2444676"/>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34" name="Google Shape;334;p36"/>
            <p:cNvCxnSpPr/>
            <p:nvPr/>
          </p:nvCxnSpPr>
          <p:spPr>
            <a:xfrm>
              <a:off x="1653779" y="2622079"/>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35" name="Google Shape;335;p36"/>
            <p:cNvCxnSpPr/>
            <p:nvPr/>
          </p:nvCxnSpPr>
          <p:spPr>
            <a:xfrm>
              <a:off x="1497806" y="2664942"/>
              <a:ext cx="301200" cy="1200"/>
            </a:xfrm>
            <a:prstGeom prst="straightConnector1">
              <a:avLst/>
            </a:prstGeom>
            <a:noFill/>
            <a:ln cap="flat" cmpd="sng" w="12700">
              <a:solidFill>
                <a:srgbClr val="233A44"/>
              </a:solidFill>
              <a:prstDash val="solid"/>
              <a:round/>
              <a:headEnd len="med" w="med" type="none"/>
              <a:tailEnd len="med" w="med" type="none"/>
            </a:ln>
          </p:spPr>
        </p:cxnSp>
        <p:sp>
          <p:nvSpPr>
            <p:cNvPr id="336" name="Google Shape;336;p36"/>
            <p:cNvSpPr/>
            <p:nvPr/>
          </p:nvSpPr>
          <p:spPr>
            <a:xfrm>
              <a:off x="1433513" y="2782814"/>
              <a:ext cx="429816" cy="194072"/>
            </a:xfrm>
            <a:custGeom>
              <a:rect b="b" l="l" r="r" t="t"/>
              <a:pathLst>
                <a:path extrusionOk="0" h="23" w="47">
                  <a:moveTo>
                    <a:pt x="0" y="23"/>
                  </a:moveTo>
                  <a:lnTo>
                    <a:pt x="24"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37" name="Google Shape;337;p36"/>
            <p:cNvSpPr/>
            <p:nvPr/>
          </p:nvSpPr>
          <p:spPr>
            <a:xfrm>
              <a:off x="1482653" y="2991729"/>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cxnSp>
          <p:nvCxnSpPr>
            <p:cNvPr id="338" name="Google Shape;338;p36"/>
            <p:cNvCxnSpPr/>
            <p:nvPr/>
          </p:nvCxnSpPr>
          <p:spPr>
            <a:xfrm flipH="1" rot="10800000">
              <a:off x="2383632" y="1499292"/>
              <a:ext cx="531000" cy="498900"/>
            </a:xfrm>
            <a:prstGeom prst="straightConnector1">
              <a:avLst/>
            </a:prstGeom>
            <a:noFill/>
            <a:ln cap="sq" cmpd="sng" w="12700">
              <a:solidFill>
                <a:srgbClr val="233A44"/>
              </a:solidFill>
              <a:prstDash val="solid"/>
              <a:miter lim="800000"/>
              <a:headEnd len="med" w="med" type="none"/>
              <a:tailEnd len="med" w="med" type="none"/>
            </a:ln>
          </p:spPr>
        </p:cxnSp>
        <p:cxnSp>
          <p:nvCxnSpPr>
            <p:cNvPr id="339" name="Google Shape;339;p36"/>
            <p:cNvCxnSpPr/>
            <p:nvPr/>
          </p:nvCxnSpPr>
          <p:spPr>
            <a:xfrm flipH="1">
              <a:off x="1853832" y="1998192"/>
              <a:ext cx="529800" cy="497700"/>
            </a:xfrm>
            <a:prstGeom prst="straightConnector1">
              <a:avLst/>
            </a:prstGeom>
            <a:noFill/>
            <a:ln cap="sq" cmpd="sng" w="12700">
              <a:solidFill>
                <a:srgbClr val="233A44"/>
              </a:solidFill>
              <a:prstDash val="solid"/>
              <a:miter lim="800000"/>
              <a:headEnd len="med" w="med" type="none"/>
              <a:tailEnd len="med" w="med" type="none"/>
            </a:ln>
          </p:spPr>
        </p:cxnSp>
        <p:cxnSp>
          <p:nvCxnSpPr>
            <p:cNvPr id="340" name="Google Shape;340;p36"/>
            <p:cNvCxnSpPr/>
            <p:nvPr/>
          </p:nvCxnSpPr>
          <p:spPr>
            <a:xfrm flipH="1" rot="10800000">
              <a:off x="2430066" y="2242242"/>
              <a:ext cx="5667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1" name="Google Shape;341;p36"/>
            <p:cNvCxnSpPr/>
            <p:nvPr/>
          </p:nvCxnSpPr>
          <p:spPr>
            <a:xfrm flipH="1">
              <a:off x="1853766" y="2436342"/>
              <a:ext cx="576300" cy="194100"/>
            </a:xfrm>
            <a:prstGeom prst="straightConnector1">
              <a:avLst/>
            </a:prstGeom>
            <a:noFill/>
            <a:ln cap="sq" cmpd="sng" w="12700">
              <a:solidFill>
                <a:srgbClr val="233A44"/>
              </a:solidFill>
              <a:prstDash val="solid"/>
              <a:miter lim="800000"/>
              <a:headEnd len="med" w="med" type="none"/>
              <a:tailEnd len="med" w="med" type="none"/>
            </a:ln>
          </p:spPr>
        </p:cxnSp>
        <p:cxnSp>
          <p:nvCxnSpPr>
            <p:cNvPr id="342" name="Google Shape;342;p36"/>
            <p:cNvCxnSpPr/>
            <p:nvPr/>
          </p:nvCxnSpPr>
          <p:spPr>
            <a:xfrm>
              <a:off x="2430066" y="2917354"/>
              <a:ext cx="566700" cy="160800"/>
            </a:xfrm>
            <a:prstGeom prst="straightConnector1">
              <a:avLst/>
            </a:prstGeom>
            <a:noFill/>
            <a:ln cap="sq" cmpd="sng" w="12700">
              <a:solidFill>
                <a:srgbClr val="233A44"/>
              </a:solidFill>
              <a:prstDash val="solid"/>
              <a:miter lim="800000"/>
              <a:headEnd len="med" w="med" type="none"/>
              <a:tailEnd len="med" w="med" type="none"/>
            </a:ln>
          </p:spPr>
        </p:cxnSp>
        <p:cxnSp>
          <p:nvCxnSpPr>
            <p:cNvPr id="343" name="Google Shape;343;p36"/>
            <p:cNvCxnSpPr/>
            <p:nvPr/>
          </p:nvCxnSpPr>
          <p:spPr>
            <a:xfrm rot="10800000">
              <a:off x="1853766" y="2757755"/>
              <a:ext cx="576300" cy="159600"/>
            </a:xfrm>
            <a:prstGeom prst="straightConnector1">
              <a:avLst/>
            </a:prstGeom>
            <a:noFill/>
            <a:ln cap="sq" cmpd="sng" w="12700">
              <a:solidFill>
                <a:srgbClr val="233A44"/>
              </a:solidFill>
              <a:prstDash val="solid"/>
              <a:miter lim="800000"/>
              <a:headEnd len="med" w="med" type="none"/>
              <a:tailEnd len="med" w="med" type="none"/>
            </a:ln>
          </p:spPr>
        </p:cxnSp>
        <p:sp>
          <p:nvSpPr>
            <p:cNvPr id="344" name="Google Shape;344;p36"/>
            <p:cNvSpPr/>
            <p:nvPr/>
          </p:nvSpPr>
          <p:spPr>
            <a:xfrm>
              <a:off x="3246944" y="3719835"/>
              <a:ext cx="8049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45" name="Google Shape;345;p36"/>
            <p:cNvSpPr/>
            <p:nvPr/>
          </p:nvSpPr>
          <p:spPr>
            <a:xfrm>
              <a:off x="3119900" y="4145861"/>
              <a:ext cx="1154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Extender Préstamo</a:t>
              </a:r>
              <a:endParaRPr b="0" i="0" sz="1050" u="none" cap="none" strike="noStrike">
                <a:solidFill>
                  <a:srgbClr val="375FA9"/>
                </a:solidFill>
                <a:latin typeface="Arial"/>
                <a:ea typeface="Arial"/>
                <a:cs typeface="Arial"/>
                <a:sym typeface="Arial"/>
              </a:endParaRPr>
            </a:p>
          </p:txBody>
        </p:sp>
        <p:cxnSp>
          <p:nvCxnSpPr>
            <p:cNvPr id="346" name="Google Shape;346;p36"/>
            <p:cNvCxnSpPr/>
            <p:nvPr/>
          </p:nvCxnSpPr>
          <p:spPr>
            <a:xfrm>
              <a:off x="2530079" y="3390032"/>
              <a:ext cx="676200" cy="523800"/>
            </a:xfrm>
            <a:prstGeom prst="straightConnector1">
              <a:avLst/>
            </a:prstGeom>
            <a:noFill/>
            <a:ln cap="sq" cmpd="sng" w="12700">
              <a:solidFill>
                <a:srgbClr val="233A44"/>
              </a:solidFill>
              <a:prstDash val="solid"/>
              <a:miter lim="800000"/>
              <a:headEnd len="med" w="med" type="none"/>
              <a:tailEnd len="med" w="med" type="none"/>
            </a:ln>
          </p:spPr>
        </p:cxnSp>
        <p:cxnSp>
          <p:nvCxnSpPr>
            <p:cNvPr id="347" name="Google Shape;347;p36"/>
            <p:cNvCxnSpPr/>
            <p:nvPr/>
          </p:nvCxnSpPr>
          <p:spPr>
            <a:xfrm rot="10800000">
              <a:off x="1853879" y="2867432"/>
              <a:ext cx="676200" cy="522600"/>
            </a:xfrm>
            <a:prstGeom prst="straightConnector1">
              <a:avLst/>
            </a:prstGeom>
            <a:noFill/>
            <a:ln cap="sq" cmpd="sng" w="12700">
              <a:solidFill>
                <a:srgbClr val="233A44"/>
              </a:solidFill>
              <a:prstDash val="solid"/>
              <a:miter lim="800000"/>
              <a:headEnd len="med" w="med" type="none"/>
              <a:tailEnd len="med" w="med" type="none"/>
            </a:ln>
          </p:spPr>
        </p:cxnSp>
        <p:sp>
          <p:nvSpPr>
            <p:cNvPr id="348" name="Google Shape;348;p36"/>
            <p:cNvSpPr/>
            <p:nvPr/>
          </p:nvSpPr>
          <p:spPr>
            <a:xfrm>
              <a:off x="4945478" y="1112314"/>
              <a:ext cx="804900" cy="3894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49" name="Google Shape;349;p36"/>
            <p:cNvSpPr/>
            <p:nvPr/>
          </p:nvSpPr>
          <p:spPr>
            <a:xfrm>
              <a:off x="4881779" y="1524758"/>
              <a:ext cx="1064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Préstamo Revista</a:t>
              </a:r>
              <a:endParaRPr/>
            </a:p>
          </p:txBody>
        </p:sp>
        <p:sp>
          <p:nvSpPr>
            <p:cNvPr id="350" name="Google Shape;350;p36"/>
            <p:cNvSpPr/>
            <p:nvPr/>
          </p:nvSpPr>
          <p:spPr>
            <a:xfrm>
              <a:off x="6901079" y="1380691"/>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51" name="Google Shape;351;p36"/>
            <p:cNvCxnSpPr/>
            <p:nvPr/>
          </p:nvCxnSpPr>
          <p:spPr>
            <a:xfrm>
              <a:off x="6992758" y="1558095"/>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52" name="Google Shape;352;p36"/>
            <p:cNvCxnSpPr/>
            <p:nvPr/>
          </p:nvCxnSpPr>
          <p:spPr>
            <a:xfrm>
              <a:off x="6846310" y="160095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53" name="Google Shape;353;p36"/>
            <p:cNvSpPr/>
            <p:nvPr/>
          </p:nvSpPr>
          <p:spPr>
            <a:xfrm>
              <a:off x="6782017" y="1718830"/>
              <a:ext cx="429816" cy="194072"/>
            </a:xfrm>
            <a:custGeom>
              <a:rect b="b" l="l" r="r" t="t"/>
              <a:pathLst>
                <a:path extrusionOk="0" h="23" w="47">
                  <a:moveTo>
                    <a:pt x="0" y="23"/>
                  </a:moveTo>
                  <a:lnTo>
                    <a:pt x="23" y="0"/>
                  </a:lnTo>
                  <a:lnTo>
                    <a:pt x="47"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4" name="Google Shape;354;p36"/>
            <p:cNvSpPr/>
            <p:nvPr/>
          </p:nvSpPr>
          <p:spPr>
            <a:xfrm>
              <a:off x="6755392" y="1958672"/>
              <a:ext cx="509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Profesor</a:t>
              </a:r>
              <a:endParaRPr/>
            </a:p>
          </p:txBody>
        </p:sp>
        <p:sp>
          <p:nvSpPr>
            <p:cNvPr id="355" name="Google Shape;355;p36"/>
            <p:cNvSpPr/>
            <p:nvPr/>
          </p:nvSpPr>
          <p:spPr>
            <a:xfrm>
              <a:off x="4916084" y="1943092"/>
              <a:ext cx="7953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56" name="Google Shape;356;p36"/>
            <p:cNvSpPr/>
            <p:nvPr/>
          </p:nvSpPr>
          <p:spPr>
            <a:xfrm>
              <a:off x="4803580" y="2367891"/>
              <a:ext cx="10212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Devolver Revista</a:t>
              </a:r>
              <a:endParaRPr/>
            </a:p>
          </p:txBody>
        </p:sp>
        <p:cxnSp>
          <p:nvCxnSpPr>
            <p:cNvPr id="357" name="Google Shape;357;p36"/>
            <p:cNvCxnSpPr/>
            <p:nvPr/>
          </p:nvCxnSpPr>
          <p:spPr>
            <a:xfrm flipH="1" rot="10800000">
              <a:off x="5785663" y="1718746"/>
              <a:ext cx="987900" cy="398100"/>
            </a:xfrm>
            <a:prstGeom prst="straightConnector1">
              <a:avLst/>
            </a:prstGeom>
            <a:noFill/>
            <a:ln cap="sq" cmpd="sng" w="12700">
              <a:solidFill>
                <a:srgbClr val="233A44"/>
              </a:solidFill>
              <a:prstDash val="solid"/>
              <a:miter lim="800000"/>
              <a:headEnd len="med" w="med" type="none"/>
              <a:tailEnd len="med" w="med" type="none"/>
            </a:ln>
          </p:spPr>
        </p:cxnSp>
        <p:sp>
          <p:nvSpPr>
            <p:cNvPr id="358" name="Google Shape;358;p36"/>
            <p:cNvSpPr/>
            <p:nvPr/>
          </p:nvSpPr>
          <p:spPr>
            <a:xfrm>
              <a:off x="6906709" y="2925688"/>
              <a:ext cx="2013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59" name="Google Shape;359;p36"/>
            <p:cNvCxnSpPr/>
            <p:nvPr/>
          </p:nvCxnSpPr>
          <p:spPr>
            <a:xfrm>
              <a:off x="7007913" y="3103092"/>
              <a:ext cx="1200" cy="169200"/>
            </a:xfrm>
            <a:prstGeom prst="straightConnector1">
              <a:avLst/>
            </a:prstGeom>
            <a:noFill/>
            <a:ln cap="flat" cmpd="sng" w="12700">
              <a:solidFill>
                <a:srgbClr val="233A44"/>
              </a:solidFill>
              <a:prstDash val="solid"/>
              <a:round/>
              <a:headEnd len="med" w="med" type="none"/>
              <a:tailEnd len="med" w="med" type="none"/>
            </a:ln>
          </p:spPr>
        </p:cxnSp>
        <p:cxnSp>
          <p:nvCxnSpPr>
            <p:cNvPr id="360" name="Google Shape;360;p36"/>
            <p:cNvCxnSpPr/>
            <p:nvPr/>
          </p:nvCxnSpPr>
          <p:spPr>
            <a:xfrm>
              <a:off x="6851940" y="3154288"/>
              <a:ext cx="301200" cy="1200"/>
            </a:xfrm>
            <a:prstGeom prst="straightConnector1">
              <a:avLst/>
            </a:prstGeom>
            <a:noFill/>
            <a:ln cap="flat" cmpd="sng" w="12700">
              <a:solidFill>
                <a:srgbClr val="233A44"/>
              </a:solidFill>
              <a:prstDash val="solid"/>
              <a:round/>
              <a:headEnd len="med" w="med" type="none"/>
              <a:tailEnd len="med" w="med" type="none"/>
            </a:ln>
          </p:spPr>
        </p:cxnSp>
        <p:sp>
          <p:nvSpPr>
            <p:cNvPr id="361" name="Google Shape;361;p36"/>
            <p:cNvSpPr/>
            <p:nvPr/>
          </p:nvSpPr>
          <p:spPr>
            <a:xfrm>
              <a:off x="6797171" y="3272160"/>
              <a:ext cx="420291" cy="185738"/>
            </a:xfrm>
            <a:custGeom>
              <a:rect b="b" l="l" r="r" t="t"/>
              <a:pathLst>
                <a:path extrusionOk="0" h="22" w="46">
                  <a:moveTo>
                    <a:pt x="0" y="22"/>
                  </a:moveTo>
                  <a:lnTo>
                    <a:pt x="23" y="0"/>
                  </a:lnTo>
                  <a:lnTo>
                    <a:pt x="46" y="22"/>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2" name="Google Shape;362;p36"/>
            <p:cNvSpPr/>
            <p:nvPr/>
          </p:nvSpPr>
          <p:spPr>
            <a:xfrm>
              <a:off x="6624315" y="3479645"/>
              <a:ext cx="7374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Bibliotecario</a:t>
              </a:r>
              <a:endParaRPr/>
            </a:p>
          </p:txBody>
        </p:sp>
        <p:sp>
          <p:nvSpPr>
            <p:cNvPr id="363" name="Google Shape;363;p36"/>
            <p:cNvSpPr/>
            <p:nvPr/>
          </p:nvSpPr>
          <p:spPr>
            <a:xfrm>
              <a:off x="4952000" y="3001889"/>
              <a:ext cx="803700" cy="3882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64" name="Google Shape;364;p36"/>
            <p:cNvSpPr/>
            <p:nvPr/>
          </p:nvSpPr>
          <p:spPr>
            <a:xfrm>
              <a:off x="4857656" y="3403555"/>
              <a:ext cx="11718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Actualizar Catálogo</a:t>
              </a:r>
              <a:endParaRPr b="0" i="0" sz="1050" u="none" cap="none" strike="noStrike">
                <a:solidFill>
                  <a:srgbClr val="375FA9"/>
                </a:solidFill>
                <a:latin typeface="Arial"/>
                <a:ea typeface="Arial"/>
                <a:cs typeface="Arial"/>
                <a:sym typeface="Arial"/>
              </a:endParaRPr>
            </a:p>
          </p:txBody>
        </p:sp>
        <p:cxnSp>
          <p:nvCxnSpPr>
            <p:cNvPr id="365" name="Google Shape;365;p36"/>
            <p:cNvCxnSpPr/>
            <p:nvPr/>
          </p:nvCxnSpPr>
          <p:spPr>
            <a:xfrm>
              <a:off x="5793520" y="3197151"/>
              <a:ext cx="985800" cy="0"/>
            </a:xfrm>
            <a:prstGeom prst="straightConnector1">
              <a:avLst/>
            </a:prstGeom>
            <a:noFill/>
            <a:ln cap="sq" cmpd="sng" w="12700">
              <a:solidFill>
                <a:srgbClr val="233A44"/>
              </a:solidFill>
              <a:prstDash val="solid"/>
              <a:miter lim="800000"/>
              <a:headEnd len="med" w="med" type="none"/>
              <a:tailEnd len="med" w="med" type="none"/>
            </a:ln>
          </p:spPr>
        </p:cxnSp>
        <p:sp>
          <p:nvSpPr>
            <p:cNvPr id="366" name="Google Shape;366;p36"/>
            <p:cNvSpPr/>
            <p:nvPr/>
          </p:nvSpPr>
          <p:spPr>
            <a:xfrm>
              <a:off x="6961478" y="3955579"/>
              <a:ext cx="210600" cy="185700"/>
            </a:xfrm>
            <a:prstGeom prst="ellipse">
              <a:avLst/>
            </a:prstGeom>
            <a:no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cxnSp>
          <p:nvCxnSpPr>
            <p:cNvPr id="367" name="Google Shape;367;p36"/>
            <p:cNvCxnSpPr/>
            <p:nvPr/>
          </p:nvCxnSpPr>
          <p:spPr>
            <a:xfrm>
              <a:off x="7062682" y="4132982"/>
              <a:ext cx="1200" cy="160800"/>
            </a:xfrm>
            <a:prstGeom prst="straightConnector1">
              <a:avLst/>
            </a:prstGeom>
            <a:noFill/>
            <a:ln cap="flat" cmpd="sng" w="12700">
              <a:solidFill>
                <a:srgbClr val="233A44"/>
              </a:solidFill>
              <a:prstDash val="solid"/>
              <a:round/>
              <a:headEnd len="med" w="med" type="none"/>
              <a:tailEnd len="med" w="med" type="none"/>
            </a:ln>
          </p:spPr>
        </p:cxnSp>
        <p:cxnSp>
          <p:nvCxnSpPr>
            <p:cNvPr id="368" name="Google Shape;368;p36"/>
            <p:cNvCxnSpPr/>
            <p:nvPr/>
          </p:nvCxnSpPr>
          <p:spPr>
            <a:xfrm>
              <a:off x="6906709" y="4175845"/>
              <a:ext cx="310800" cy="1200"/>
            </a:xfrm>
            <a:prstGeom prst="straightConnector1">
              <a:avLst/>
            </a:prstGeom>
            <a:noFill/>
            <a:ln cap="flat" cmpd="sng" w="12700">
              <a:solidFill>
                <a:srgbClr val="233A44"/>
              </a:solidFill>
              <a:prstDash val="solid"/>
              <a:round/>
              <a:headEnd len="med" w="med" type="none"/>
              <a:tailEnd len="med" w="med" type="none"/>
            </a:ln>
          </p:spPr>
        </p:cxnSp>
        <p:sp>
          <p:nvSpPr>
            <p:cNvPr id="369" name="Google Shape;369;p36"/>
            <p:cNvSpPr/>
            <p:nvPr/>
          </p:nvSpPr>
          <p:spPr>
            <a:xfrm>
              <a:off x="6851940" y="4293717"/>
              <a:ext cx="420291" cy="194072"/>
            </a:xfrm>
            <a:custGeom>
              <a:rect b="b" l="l" r="r" t="t"/>
              <a:pathLst>
                <a:path extrusionOk="0" h="23" w="46">
                  <a:moveTo>
                    <a:pt x="0" y="23"/>
                  </a:moveTo>
                  <a:lnTo>
                    <a:pt x="23" y="0"/>
                  </a:lnTo>
                  <a:lnTo>
                    <a:pt x="46" y="23"/>
                  </a:lnTo>
                </a:path>
              </a:pathLst>
            </a:custGeom>
            <a:noFill/>
            <a:ln cap="flat" cmpd="sng" w="12700">
              <a:solidFill>
                <a:srgbClr val="233A44"/>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0" name="Google Shape;370;p36"/>
            <p:cNvSpPr/>
            <p:nvPr/>
          </p:nvSpPr>
          <p:spPr>
            <a:xfrm>
              <a:off x="6898375" y="4484386"/>
              <a:ext cx="3381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Socio</a:t>
              </a:r>
              <a:endParaRPr/>
            </a:p>
          </p:txBody>
        </p:sp>
        <p:sp>
          <p:nvSpPr>
            <p:cNvPr id="371" name="Google Shape;371;p36"/>
            <p:cNvSpPr/>
            <p:nvPr/>
          </p:nvSpPr>
          <p:spPr>
            <a:xfrm>
              <a:off x="4992823" y="4023444"/>
              <a:ext cx="795300" cy="379800"/>
            </a:xfrm>
            <a:prstGeom prst="ellipse">
              <a:avLst/>
            </a:prstGeom>
            <a:solidFill>
              <a:srgbClr val="FFFFCC"/>
            </a:solidFill>
            <a:ln cap="flat" cmpd="sng" w="12700">
              <a:solidFill>
                <a:srgbClr val="233A4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372" name="Google Shape;372;p36"/>
            <p:cNvSpPr/>
            <p:nvPr/>
          </p:nvSpPr>
          <p:spPr>
            <a:xfrm>
              <a:off x="5108546" y="4454446"/>
              <a:ext cx="578700" cy="16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s" sz="1050" u="none" cap="none" strike="noStrike">
                  <a:solidFill>
                    <a:srgbClr val="375FA9"/>
                  </a:solidFill>
                  <a:latin typeface="Arial"/>
                  <a:ea typeface="Arial"/>
                  <a:cs typeface="Arial"/>
                  <a:sym typeface="Arial"/>
                </a:rPr>
                <a:t>Consultar</a:t>
              </a:r>
              <a:endParaRPr/>
            </a:p>
          </p:txBody>
        </p:sp>
        <p:cxnSp>
          <p:nvCxnSpPr>
            <p:cNvPr id="373" name="Google Shape;373;p36"/>
            <p:cNvCxnSpPr/>
            <p:nvPr/>
          </p:nvCxnSpPr>
          <p:spPr>
            <a:xfrm>
              <a:off x="5866147" y="4241762"/>
              <a:ext cx="985800" cy="0"/>
            </a:xfrm>
            <a:prstGeom prst="straightConnector1">
              <a:avLst/>
            </a:prstGeom>
            <a:noFill/>
            <a:ln cap="sq" cmpd="sng" w="12700">
              <a:solidFill>
                <a:srgbClr val="233A44"/>
              </a:solidFill>
              <a:prstDash val="solid"/>
              <a:miter lim="800000"/>
              <a:headEnd len="med" w="med" type="none"/>
              <a:tailEnd len="med" w="med" type="none"/>
            </a:ln>
          </p:spPr>
        </p:cxnSp>
        <p:cxnSp>
          <p:nvCxnSpPr>
            <p:cNvPr id="374" name="Google Shape;374;p36"/>
            <p:cNvCxnSpPr/>
            <p:nvPr/>
          </p:nvCxnSpPr>
          <p:spPr>
            <a:xfrm>
              <a:off x="5785662" y="1317162"/>
              <a:ext cx="931500" cy="189000"/>
            </a:xfrm>
            <a:prstGeom prst="straightConnector1">
              <a:avLst/>
            </a:prstGeom>
            <a:noFill/>
            <a:ln cap="sq" cmpd="sng" w="12700">
              <a:solidFill>
                <a:srgbClr val="233A44"/>
              </a:solidFill>
              <a:prstDash val="solid"/>
              <a:miter lim="800000"/>
              <a:headEnd len="med" w="med" type="none"/>
              <a:tailEnd len="med" w="med" type="non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7"/>
          <p:cNvSpPr txBox="1"/>
          <p:nvPr/>
        </p:nvSpPr>
        <p:spPr>
          <a:xfrm>
            <a:off x="814714" y="511001"/>
            <a:ext cx="69057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Relaciones de Casos de uso</a:t>
            </a:r>
            <a:endParaRPr b="1" sz="2800">
              <a:solidFill>
                <a:srgbClr val="AF7B51"/>
              </a:solidFill>
              <a:latin typeface="Nunito"/>
              <a:ea typeface="Nunito"/>
              <a:cs typeface="Nunito"/>
              <a:sym typeface="Nunito"/>
            </a:endParaRPr>
          </a:p>
        </p:txBody>
      </p:sp>
      <p:sp>
        <p:nvSpPr>
          <p:cNvPr id="380" name="Google Shape;380;p37"/>
          <p:cNvSpPr txBox="1"/>
          <p:nvPr/>
        </p:nvSpPr>
        <p:spPr>
          <a:xfrm>
            <a:off x="814714" y="1645992"/>
            <a:ext cx="7404600" cy="2986500"/>
          </a:xfrm>
          <a:prstGeom prst="rect">
            <a:avLst/>
          </a:prstGeom>
          <a:noFill/>
          <a:ln>
            <a:noFill/>
          </a:ln>
        </p:spPr>
        <p:txBody>
          <a:bodyPr anchorCtr="0" anchor="t" bIns="34275" lIns="0" spcFirstLastPara="1" rIns="0" wrap="square" tIns="34275">
            <a:noAutofit/>
          </a:bodyPr>
          <a:lstStyle/>
          <a:p>
            <a:pPr indent="0" lvl="0" marL="139700" rtl="0" algn="just">
              <a:lnSpc>
                <a:spcPct val="90000"/>
              </a:lnSpc>
              <a:spcBef>
                <a:spcPts val="600"/>
              </a:spcBef>
              <a:spcAft>
                <a:spcPts val="0"/>
              </a:spcAft>
              <a:buNone/>
            </a:pPr>
            <a:r>
              <a:rPr lang="es" sz="1500">
                <a:solidFill>
                  <a:srgbClr val="375FA9"/>
                </a:solidFill>
              </a:rPr>
              <a:t>Tres tipos de relaciones:</a:t>
            </a:r>
            <a:endParaRPr sz="13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Generalización</a:t>
            </a:r>
            <a:endParaRPr sz="1700">
              <a:solidFill>
                <a:srgbClr val="375FA9"/>
              </a:solidFill>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hereda el comportamiento y significado de otro.</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Inclusión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explícitamente el comportamiento de otro en algún lugar de su secuencia.</a:t>
            </a:r>
            <a:endParaRPr sz="1100">
              <a:solidFill>
                <a:srgbClr val="233A44"/>
              </a:solidFill>
              <a:latin typeface="Calibri"/>
              <a:ea typeface="Calibri"/>
              <a:cs typeface="Calibri"/>
              <a:sym typeface="Calibri"/>
            </a:endParaRPr>
          </a:p>
          <a:p>
            <a:pPr indent="-317500" lvl="0" marL="457200" rtl="0" algn="just">
              <a:lnSpc>
                <a:spcPct val="90000"/>
              </a:lnSpc>
              <a:spcBef>
                <a:spcPts val="900"/>
              </a:spcBef>
              <a:spcAft>
                <a:spcPts val="0"/>
              </a:spcAft>
              <a:buClr>
                <a:schemeClr val="accent5"/>
              </a:buClr>
              <a:buSzPts val="1400"/>
              <a:buFont typeface="Calibri"/>
              <a:buChar char="●"/>
            </a:pPr>
            <a:r>
              <a:rPr lang="es" sz="1700">
                <a:solidFill>
                  <a:srgbClr val="375FA9"/>
                </a:solidFill>
              </a:rPr>
              <a:t>Extensión</a:t>
            </a:r>
            <a:endParaRPr sz="1300">
              <a:solidFill>
                <a:srgbClr val="233A44"/>
              </a:solidFill>
              <a:latin typeface="Calibri"/>
              <a:ea typeface="Calibri"/>
              <a:cs typeface="Calibri"/>
              <a:sym typeface="Calibri"/>
            </a:endParaRPr>
          </a:p>
          <a:p>
            <a:pPr indent="-317500" lvl="1" marL="914400" rtl="0" algn="just">
              <a:lnSpc>
                <a:spcPct val="90000"/>
              </a:lnSpc>
              <a:spcBef>
                <a:spcPts val="200"/>
              </a:spcBef>
              <a:spcAft>
                <a:spcPts val="0"/>
              </a:spcAft>
              <a:buClr>
                <a:schemeClr val="accent5"/>
              </a:buClr>
              <a:buSzPts val="1400"/>
              <a:buFont typeface="Noto Sans Symbols"/>
              <a:buChar char="▪"/>
            </a:pPr>
            <a:r>
              <a:rPr lang="es">
                <a:solidFill>
                  <a:srgbClr val="375FA9"/>
                </a:solidFill>
              </a:rPr>
              <a:t>Un cdu base incorpora implícitamente el comportamiento de otro cdu en el lugar especificado indirectamente por este otro cdu.</a:t>
            </a:r>
            <a:endParaRPr sz="1100">
              <a:solidFill>
                <a:srgbClr val="233A4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38"/>
          <p:cNvSpPr txBox="1"/>
          <p:nvPr/>
        </p:nvSpPr>
        <p:spPr>
          <a:xfrm>
            <a:off x="917592" y="503039"/>
            <a:ext cx="6315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Ejemplo</a:t>
            </a:r>
            <a:endParaRPr b="1" sz="2800">
              <a:solidFill>
                <a:srgbClr val="AF7B51"/>
              </a:solidFill>
              <a:latin typeface="Nunito"/>
              <a:ea typeface="Nunito"/>
              <a:cs typeface="Nunito"/>
              <a:sym typeface="Nunito"/>
            </a:endParaRPr>
          </a:p>
        </p:txBody>
      </p:sp>
      <p:grpSp>
        <p:nvGrpSpPr>
          <p:cNvPr id="386" name="Google Shape;386;p38"/>
          <p:cNvGrpSpPr/>
          <p:nvPr/>
        </p:nvGrpSpPr>
        <p:grpSpPr>
          <a:xfrm>
            <a:off x="877707" y="1106685"/>
            <a:ext cx="6907082" cy="3533775"/>
            <a:chOff x="916782" y="989410"/>
            <a:chExt cx="6907082" cy="3533775"/>
          </a:xfrm>
        </p:grpSpPr>
        <p:sp>
          <p:nvSpPr>
            <p:cNvPr id="387" name="Google Shape;387;p38"/>
            <p:cNvSpPr/>
            <p:nvPr/>
          </p:nvSpPr>
          <p:spPr>
            <a:xfrm>
              <a:off x="6113264" y="3221463"/>
              <a:ext cx="1710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Generalización</a:t>
              </a:r>
              <a:endParaRPr/>
            </a:p>
          </p:txBody>
        </p:sp>
        <p:sp>
          <p:nvSpPr>
            <p:cNvPr id="388" name="Google Shape;388;p38"/>
            <p:cNvSpPr/>
            <p:nvPr/>
          </p:nvSpPr>
          <p:spPr>
            <a:xfrm>
              <a:off x="4839892" y="3000375"/>
              <a:ext cx="134540" cy="125016"/>
            </a:xfrm>
            <a:custGeom>
              <a:rect b="b" l="l" r="r" t="t"/>
              <a:pathLst>
                <a:path extrusionOk="0" h="105" w="105">
                  <a:moveTo>
                    <a:pt x="60" y="52"/>
                  </a:moveTo>
                  <a:lnTo>
                    <a:pt x="0" y="0"/>
                  </a:lnTo>
                  <a:lnTo>
                    <a:pt x="0" y="105"/>
                  </a:lnTo>
                  <a:lnTo>
                    <a:pt x="105" y="105"/>
                  </a:lnTo>
                  <a:lnTo>
                    <a:pt x="60" y="52"/>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89" name="Google Shape;389;p38"/>
            <p:cNvSpPr/>
            <p:nvPr/>
          </p:nvSpPr>
          <p:spPr>
            <a:xfrm>
              <a:off x="4917281" y="3365898"/>
              <a:ext cx="125016" cy="107156"/>
            </a:xfrm>
            <a:custGeom>
              <a:rect b="b" l="l" r="r" t="t"/>
              <a:pathLst>
                <a:path extrusionOk="0" h="90" w="97">
                  <a:moveTo>
                    <a:pt x="7" y="0"/>
                  </a:moveTo>
                  <a:lnTo>
                    <a:pt x="0" y="90"/>
                  </a:lnTo>
                  <a:lnTo>
                    <a:pt x="97" y="38"/>
                  </a:lnTo>
                  <a:lnTo>
                    <a:pt x="7" y="0"/>
                  </a:lnTo>
                  <a:close/>
                </a:path>
              </a:pathLst>
            </a:custGeom>
            <a:noFill/>
            <a:ln cap="flat" cmpd="sng" w="19050">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0" name="Google Shape;390;p38"/>
            <p:cNvSpPr/>
            <p:nvPr/>
          </p:nvSpPr>
          <p:spPr>
            <a:xfrm>
              <a:off x="5469731" y="2339579"/>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1" name="Google Shape;391;p38"/>
            <p:cNvSpPr txBox="1"/>
            <p:nvPr/>
          </p:nvSpPr>
          <p:spPr>
            <a:xfrm>
              <a:off x="5580460" y="2495550"/>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Comprobar clave</a:t>
              </a:r>
              <a:endParaRPr/>
            </a:p>
          </p:txBody>
        </p:sp>
        <p:sp>
          <p:nvSpPr>
            <p:cNvPr id="392" name="Google Shape;392;p38"/>
            <p:cNvSpPr/>
            <p:nvPr/>
          </p:nvSpPr>
          <p:spPr>
            <a:xfrm>
              <a:off x="5437585" y="3811191"/>
              <a:ext cx="1790700" cy="6345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393" name="Google Shape;393;p38"/>
            <p:cNvSpPr txBox="1"/>
            <p:nvPr/>
          </p:nvSpPr>
          <p:spPr>
            <a:xfrm>
              <a:off x="5547123" y="3949304"/>
              <a:ext cx="157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Examinar retina</a:t>
              </a:r>
              <a:endParaRPr b="0" i="0" sz="1200" u="none" cap="none" strike="noStrike">
                <a:solidFill>
                  <a:srgbClr val="375FA9"/>
                </a:solidFill>
                <a:latin typeface="Arial"/>
                <a:ea typeface="Arial"/>
                <a:cs typeface="Arial"/>
                <a:sym typeface="Arial"/>
              </a:endParaRPr>
            </a:p>
          </p:txBody>
        </p:sp>
        <p:cxnSp>
          <p:nvCxnSpPr>
            <p:cNvPr id="394" name="Google Shape;394;p38"/>
            <p:cNvCxnSpPr/>
            <p:nvPr/>
          </p:nvCxnSpPr>
          <p:spPr>
            <a:xfrm flipH="1">
              <a:off x="4925691" y="2705100"/>
              <a:ext cx="561900" cy="348900"/>
            </a:xfrm>
            <a:prstGeom prst="straightConnector1">
              <a:avLst/>
            </a:prstGeom>
            <a:noFill/>
            <a:ln cap="flat" cmpd="sng" w="19050">
              <a:solidFill>
                <a:srgbClr val="003300"/>
              </a:solidFill>
              <a:prstDash val="solid"/>
              <a:round/>
              <a:headEnd len="med" w="med" type="none"/>
              <a:tailEnd len="med" w="med" type="none"/>
            </a:ln>
          </p:spPr>
        </p:cxnSp>
        <p:cxnSp>
          <p:nvCxnSpPr>
            <p:cNvPr id="395" name="Google Shape;395;p38"/>
            <p:cNvCxnSpPr/>
            <p:nvPr/>
          </p:nvCxnSpPr>
          <p:spPr>
            <a:xfrm rot="10800000">
              <a:off x="4983901" y="3455073"/>
              <a:ext cx="464400" cy="625200"/>
            </a:xfrm>
            <a:prstGeom prst="straightConnector1">
              <a:avLst/>
            </a:prstGeom>
            <a:noFill/>
            <a:ln cap="flat" cmpd="sng" w="19050">
              <a:solidFill>
                <a:srgbClr val="003300"/>
              </a:solidFill>
              <a:prstDash val="solid"/>
              <a:round/>
              <a:headEnd len="med" w="med" type="none"/>
              <a:tailEnd len="med" w="med" type="none"/>
            </a:ln>
          </p:spPr>
        </p:cxnSp>
        <p:grpSp>
          <p:nvGrpSpPr>
            <p:cNvPr id="396" name="Google Shape;396;p38"/>
            <p:cNvGrpSpPr/>
            <p:nvPr/>
          </p:nvGrpSpPr>
          <p:grpSpPr>
            <a:xfrm>
              <a:off x="916782" y="1453754"/>
              <a:ext cx="4023122" cy="3069431"/>
              <a:chOff x="289" y="1236"/>
              <a:chExt cx="3379" cy="2578"/>
            </a:xfrm>
          </p:grpSpPr>
          <p:sp>
            <p:nvSpPr>
              <p:cNvPr id="397" name="Google Shape;397;p38"/>
              <p:cNvSpPr txBox="1"/>
              <p:nvPr/>
            </p:nvSpPr>
            <p:spPr>
              <a:xfrm>
                <a:off x="2292" y="2626"/>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Validar Usuario</a:t>
                </a:r>
                <a:endParaRPr/>
              </a:p>
            </p:txBody>
          </p:sp>
          <p:sp>
            <p:nvSpPr>
              <p:cNvPr id="398" name="Google Shape;398;p38"/>
              <p:cNvSpPr/>
              <p:nvPr/>
            </p:nvSpPr>
            <p:spPr>
              <a:xfrm>
                <a:off x="2168" y="2503"/>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grpSp>
            <p:nvGrpSpPr>
              <p:cNvPr id="399" name="Google Shape;399;p38"/>
              <p:cNvGrpSpPr/>
              <p:nvPr/>
            </p:nvGrpSpPr>
            <p:grpSpPr>
              <a:xfrm>
                <a:off x="1023" y="1236"/>
                <a:ext cx="1624" cy="600"/>
                <a:chOff x="848" y="1140"/>
                <a:chExt cx="1500" cy="600"/>
              </a:xfrm>
            </p:grpSpPr>
            <p:sp>
              <p:nvSpPr>
                <p:cNvPr id="400" name="Google Shape;400;p38"/>
                <p:cNvSpPr/>
                <p:nvPr/>
              </p:nvSpPr>
              <p:spPr>
                <a:xfrm>
                  <a:off x="848" y="1140"/>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1" name="Google Shape;401;p38"/>
                <p:cNvSpPr txBox="1"/>
                <p:nvPr/>
              </p:nvSpPr>
              <p:spPr>
                <a:xfrm>
                  <a:off x="1023" y="1263"/>
                  <a:ext cx="9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a:t>
                  </a:r>
                  <a:endParaRPr/>
                </a:p>
              </p:txBody>
            </p:sp>
          </p:grpSp>
          <p:sp>
            <p:nvSpPr>
              <p:cNvPr id="402" name="Google Shape;402;p38"/>
              <p:cNvSpPr/>
              <p:nvPr/>
            </p:nvSpPr>
            <p:spPr>
              <a:xfrm>
                <a:off x="289" y="3214"/>
                <a:ext cx="1500" cy="6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3" name="Google Shape;403;p38"/>
              <p:cNvSpPr txBox="1"/>
              <p:nvPr/>
            </p:nvSpPr>
            <p:spPr>
              <a:xfrm>
                <a:off x="446" y="3344"/>
                <a:ext cx="12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Seguir Pedido</a:t>
                </a:r>
                <a:endParaRPr/>
              </a:p>
            </p:txBody>
          </p:sp>
        </p:grpSp>
        <p:sp>
          <p:nvSpPr>
            <p:cNvPr id="404" name="Google Shape;404;p38"/>
            <p:cNvSpPr txBox="1"/>
            <p:nvPr/>
          </p:nvSpPr>
          <p:spPr>
            <a:xfrm>
              <a:off x="3700463" y="1737122"/>
              <a:ext cx="1283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(establecer</a:t>
              </a:r>
              <a:endParaRPr/>
            </a:p>
            <a:p>
              <a:pPr indent="0" lvl="0" marL="0" marR="0" rtl="0" algn="l">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prioridad)</a:t>
              </a:r>
              <a:endParaRPr/>
            </a:p>
          </p:txBody>
        </p:sp>
        <p:sp>
          <p:nvSpPr>
            <p:cNvPr id="405" name="Google Shape;405;p38"/>
            <p:cNvSpPr/>
            <p:nvPr/>
          </p:nvSpPr>
          <p:spPr>
            <a:xfrm>
              <a:off x="5194697" y="1364457"/>
              <a:ext cx="1837200" cy="673800"/>
            </a:xfrm>
            <a:prstGeom prst="ellipse">
              <a:avLst/>
            </a:prstGeom>
            <a:noFill/>
            <a:ln cap="flat" cmpd="sng" w="19050">
              <a:solidFill>
                <a:srgbClr val="0829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375FA9"/>
                </a:solidFill>
                <a:latin typeface="Arial"/>
                <a:ea typeface="Arial"/>
                <a:cs typeface="Arial"/>
                <a:sym typeface="Arial"/>
              </a:endParaRPr>
            </a:p>
          </p:txBody>
        </p:sp>
        <p:sp>
          <p:nvSpPr>
            <p:cNvPr id="406" name="Google Shape;406;p38"/>
            <p:cNvSpPr txBox="1"/>
            <p:nvPr/>
          </p:nvSpPr>
          <p:spPr>
            <a:xfrm>
              <a:off x="5326856" y="1472549"/>
              <a:ext cx="161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Hacer Pedido </a:t>
              </a:r>
              <a:endParaRPr/>
            </a:p>
            <a:p>
              <a:pPr indent="0" lvl="0" marL="0" marR="0" rtl="0" algn="ctr">
                <a:lnSpc>
                  <a:spcPct val="100000"/>
                </a:lnSpc>
                <a:spcBef>
                  <a:spcPts val="0"/>
                </a:spcBef>
                <a:spcAft>
                  <a:spcPts val="0"/>
                </a:spcAft>
                <a:buNone/>
              </a:pPr>
              <a:r>
                <a:rPr b="0" i="0" lang="es" sz="1200" u="none" cap="none" strike="noStrike">
                  <a:solidFill>
                    <a:srgbClr val="375FA9"/>
                  </a:solidFill>
                  <a:latin typeface="Arial"/>
                  <a:ea typeface="Arial"/>
                  <a:cs typeface="Arial"/>
                  <a:sym typeface="Arial"/>
                </a:rPr>
                <a:t>Urgente</a:t>
              </a:r>
              <a:endParaRPr b="0" i="0" sz="1200" u="none" cap="none" strike="noStrike">
                <a:solidFill>
                  <a:srgbClr val="375FA9"/>
                </a:solidFill>
                <a:latin typeface="Arial"/>
                <a:ea typeface="Arial"/>
                <a:cs typeface="Arial"/>
                <a:sym typeface="Arial"/>
              </a:endParaRPr>
            </a:p>
          </p:txBody>
        </p:sp>
        <p:cxnSp>
          <p:nvCxnSpPr>
            <p:cNvPr id="407" name="Google Shape;407;p38"/>
            <p:cNvCxnSpPr/>
            <p:nvPr/>
          </p:nvCxnSpPr>
          <p:spPr>
            <a:xfrm flipH="1">
              <a:off x="3571979" y="1722835"/>
              <a:ext cx="1625100" cy="1200"/>
            </a:xfrm>
            <a:prstGeom prst="straightConnector1">
              <a:avLst/>
            </a:prstGeom>
            <a:noFill/>
            <a:ln cap="flat" cmpd="sng" w="28575">
              <a:solidFill>
                <a:srgbClr val="E62F61"/>
              </a:solidFill>
              <a:prstDash val="dash"/>
              <a:round/>
              <a:headEnd len="med" w="med" type="none"/>
              <a:tailEnd len="med" w="med" type="stealth"/>
            </a:ln>
          </p:spPr>
        </p:cxnSp>
        <p:sp>
          <p:nvSpPr>
            <p:cNvPr id="408" name="Google Shape;408;p38"/>
            <p:cNvSpPr txBox="1"/>
            <p:nvPr/>
          </p:nvSpPr>
          <p:spPr>
            <a:xfrm>
              <a:off x="3748088" y="1333500"/>
              <a:ext cx="1056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E73364"/>
                  </a:solidFill>
                  <a:latin typeface="Arial"/>
                  <a:ea typeface="Arial"/>
                  <a:cs typeface="Arial"/>
                  <a:sym typeface="Arial"/>
                </a:rPr>
                <a:t>«extend»</a:t>
              </a:r>
              <a:endParaRPr/>
            </a:p>
          </p:txBody>
        </p:sp>
        <p:sp>
          <p:nvSpPr>
            <p:cNvPr id="409" name="Google Shape;409;p38"/>
            <p:cNvSpPr/>
            <p:nvPr/>
          </p:nvSpPr>
          <p:spPr>
            <a:xfrm>
              <a:off x="5326856" y="989410"/>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Extensión</a:t>
              </a:r>
              <a:endParaRPr/>
            </a:p>
          </p:txBody>
        </p:sp>
        <p:cxnSp>
          <p:nvCxnSpPr>
            <p:cNvPr id="410" name="Google Shape;410;p38"/>
            <p:cNvCxnSpPr>
              <a:stCxn id="409" idx="1"/>
              <a:endCxn id="408" idx="0"/>
            </p:cNvCxnSpPr>
            <p:nvPr/>
          </p:nvCxnSpPr>
          <p:spPr>
            <a:xfrm flipH="1">
              <a:off x="4276256" y="1143310"/>
              <a:ext cx="1050600" cy="190200"/>
            </a:xfrm>
            <a:prstGeom prst="curvedConnector2">
              <a:avLst/>
            </a:prstGeom>
            <a:noFill/>
            <a:ln cap="flat" cmpd="sng" w="12700">
              <a:solidFill>
                <a:srgbClr val="FFFFFF"/>
              </a:solidFill>
              <a:prstDash val="solid"/>
              <a:round/>
              <a:headEnd len="med" w="med" type="none"/>
              <a:tailEnd len="med" w="med" type="oval"/>
            </a:ln>
          </p:spPr>
        </p:cxnSp>
        <p:cxnSp>
          <p:nvCxnSpPr>
            <p:cNvPr id="411" name="Google Shape;411;p38"/>
            <p:cNvCxnSpPr/>
            <p:nvPr/>
          </p:nvCxnSpPr>
          <p:spPr>
            <a:xfrm>
              <a:off x="2749154" y="2081212"/>
              <a:ext cx="865500" cy="891900"/>
            </a:xfrm>
            <a:prstGeom prst="straightConnector1">
              <a:avLst/>
            </a:prstGeom>
            <a:noFill/>
            <a:ln cap="flat" cmpd="sng" w="34925">
              <a:solidFill>
                <a:srgbClr val="000080"/>
              </a:solidFill>
              <a:prstDash val="dash"/>
              <a:round/>
              <a:headEnd len="med" w="med" type="none"/>
              <a:tailEnd len="med" w="med" type="stealth"/>
            </a:ln>
          </p:spPr>
        </p:cxnSp>
        <p:sp>
          <p:nvSpPr>
            <p:cNvPr id="412" name="Google Shape;412;p38"/>
            <p:cNvSpPr/>
            <p:nvPr/>
          </p:nvSpPr>
          <p:spPr>
            <a:xfrm>
              <a:off x="3246835" y="2320529"/>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cxnSp>
          <p:nvCxnSpPr>
            <p:cNvPr id="413" name="Google Shape;413;p38"/>
            <p:cNvCxnSpPr/>
            <p:nvPr/>
          </p:nvCxnSpPr>
          <p:spPr>
            <a:xfrm flipH="1" rot="10800000">
              <a:off x="2038350" y="3508781"/>
              <a:ext cx="1344300" cy="303600"/>
            </a:xfrm>
            <a:prstGeom prst="straightConnector1">
              <a:avLst/>
            </a:prstGeom>
            <a:noFill/>
            <a:ln cap="flat" cmpd="sng" w="34925">
              <a:solidFill>
                <a:srgbClr val="000080"/>
              </a:solidFill>
              <a:prstDash val="dash"/>
              <a:round/>
              <a:headEnd len="med" w="med" type="none"/>
              <a:tailEnd len="med" w="med" type="stealth"/>
            </a:ln>
          </p:spPr>
        </p:cxnSp>
        <p:sp>
          <p:nvSpPr>
            <p:cNvPr id="414" name="Google Shape;414;p38"/>
            <p:cNvSpPr/>
            <p:nvPr/>
          </p:nvSpPr>
          <p:spPr>
            <a:xfrm>
              <a:off x="2761060" y="3765947"/>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375FA9"/>
                  </a:solidFill>
                  <a:latin typeface="Arial"/>
                  <a:ea typeface="Arial"/>
                  <a:cs typeface="Arial"/>
                  <a:sym typeface="Arial"/>
                </a:rPr>
                <a:t>«include»</a:t>
              </a:r>
              <a:endParaRPr/>
            </a:p>
          </p:txBody>
        </p:sp>
        <p:sp>
          <p:nvSpPr>
            <p:cNvPr id="415" name="Google Shape;415;p38"/>
            <p:cNvSpPr/>
            <p:nvPr/>
          </p:nvSpPr>
          <p:spPr>
            <a:xfrm>
              <a:off x="945234" y="2779216"/>
              <a:ext cx="116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375FA9"/>
                  </a:solidFill>
                  <a:latin typeface="Arial"/>
                  <a:ea typeface="Arial"/>
                  <a:cs typeface="Arial"/>
                  <a:sym typeface="Arial"/>
                </a:rPr>
                <a:t>Inclusión</a:t>
              </a:r>
              <a:endParaRPr/>
            </a:p>
          </p:txBody>
        </p:sp>
        <p:cxnSp>
          <p:nvCxnSpPr>
            <p:cNvPr id="416" name="Google Shape;416;p38"/>
            <p:cNvCxnSpPr/>
            <p:nvPr/>
          </p:nvCxnSpPr>
          <p:spPr>
            <a:xfrm flipH="1" rot="10800000">
              <a:off x="2069902" y="2333720"/>
              <a:ext cx="912900" cy="5784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7" name="Google Shape;417;p38"/>
            <p:cNvCxnSpPr/>
            <p:nvPr/>
          </p:nvCxnSpPr>
          <p:spPr>
            <a:xfrm>
              <a:off x="2072419" y="3024782"/>
              <a:ext cx="882000" cy="538800"/>
            </a:xfrm>
            <a:prstGeom prst="bentConnector3">
              <a:avLst>
                <a:gd fmla="val 50000"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8" name="Google Shape;418;p38"/>
            <p:cNvCxnSpPr/>
            <p:nvPr/>
          </p:nvCxnSpPr>
          <p:spPr>
            <a:xfrm rot="10800000">
              <a:off x="5152952" y="2948084"/>
              <a:ext cx="1038300" cy="322500"/>
            </a:xfrm>
            <a:prstGeom prst="bentConnector3">
              <a:avLst>
                <a:gd fmla="val 39992"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419" name="Google Shape;419;p38"/>
            <p:cNvCxnSpPr/>
            <p:nvPr/>
          </p:nvCxnSpPr>
          <p:spPr>
            <a:xfrm flipH="1">
              <a:off x="5251989" y="3490470"/>
              <a:ext cx="934500" cy="263100"/>
            </a:xfrm>
            <a:prstGeom prst="bentConnector3">
              <a:avLst>
                <a:gd fmla="val 42218" name="adj1"/>
              </a:avLst>
            </a:prstGeom>
            <a:noFill/>
            <a:ln cap="flat" cmpd="sng" w="25400">
              <a:solidFill>
                <a:srgbClr val="163EF5"/>
              </a:solidFill>
              <a:prstDash val="solid"/>
              <a:round/>
              <a:headEnd len="sm" w="sm"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39"/>
          <p:cNvSpPr txBox="1"/>
          <p:nvPr/>
        </p:nvSpPr>
        <p:spPr>
          <a:xfrm>
            <a:off x="943374" y="981199"/>
            <a:ext cx="6573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Construcción de casos de uso - Pasos</a:t>
            </a:r>
            <a:endParaRPr b="1" sz="3000">
              <a:solidFill>
                <a:srgbClr val="E83464"/>
              </a:solidFill>
            </a:endParaRPr>
          </a:p>
        </p:txBody>
      </p:sp>
      <p:sp>
        <p:nvSpPr>
          <p:cNvPr id="425" name="Google Shape;425;p39"/>
          <p:cNvSpPr txBox="1"/>
          <p:nvPr/>
        </p:nvSpPr>
        <p:spPr>
          <a:xfrm>
            <a:off x="1271587" y="1991606"/>
            <a:ext cx="6244800" cy="2388600"/>
          </a:xfrm>
          <a:prstGeom prst="rect">
            <a:avLst/>
          </a:prstGeom>
          <a:noFill/>
          <a:ln>
            <a:noFill/>
          </a:ln>
        </p:spPr>
        <p:txBody>
          <a:bodyPr anchorCtr="0" anchor="t" bIns="34275" lIns="0" spcFirstLastPara="1" rIns="0" wrap="square" tIns="34275">
            <a:noAutofit/>
          </a:bodyPr>
          <a:lstStyle/>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los usuarios del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Encontrar todos los roles que representan los usuarios y que son importantes al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Identificar para cada rol todas las formas de interactuar con el sistema.</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Por cada objetivo crear un caso de uso.</a:t>
            </a:r>
            <a:endParaRPr sz="1500">
              <a:solidFill>
                <a:srgbClr val="375FA9"/>
              </a:solidFill>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Estructurar los casos de uso.</a:t>
            </a:r>
            <a:endParaRPr sz="1300">
              <a:solidFill>
                <a:srgbClr val="233A44"/>
              </a:solidFill>
              <a:latin typeface="Calibri"/>
              <a:ea typeface="Calibri"/>
              <a:cs typeface="Calibri"/>
              <a:sym typeface="Calibri"/>
            </a:endParaRPr>
          </a:p>
          <a:p>
            <a:pPr indent="-342900" lvl="0" marL="482600" rtl="0" algn="just">
              <a:lnSpc>
                <a:spcPct val="90000"/>
              </a:lnSpc>
              <a:spcBef>
                <a:spcPts val="600"/>
              </a:spcBef>
              <a:spcAft>
                <a:spcPts val="0"/>
              </a:spcAft>
              <a:buClr>
                <a:srgbClr val="233A44"/>
              </a:buClr>
              <a:buSzPts val="1400"/>
              <a:buFont typeface="Arial"/>
              <a:buAutoNum type="arabicPeriod"/>
            </a:pPr>
            <a:r>
              <a:rPr lang="es" sz="1500">
                <a:solidFill>
                  <a:srgbClr val="375FA9"/>
                </a:solidFill>
              </a:rPr>
              <a:t>Revisar y validar con el usuario.</a:t>
            </a:r>
            <a:endParaRPr sz="1300">
              <a:solidFill>
                <a:srgbClr val="233A4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0"/>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000">
                <a:solidFill>
                  <a:srgbClr val="E83464"/>
                </a:solidFill>
              </a:rPr>
              <a:t>Conceptos básicos de modelo de comunicaciones TCP/IP.</a:t>
            </a:r>
            <a:endParaRPr b="1" sz="3000">
              <a:solidFill>
                <a:srgbClr val="E8346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1"/>
          <p:cNvSpPr txBox="1"/>
          <p:nvPr/>
        </p:nvSpPr>
        <p:spPr>
          <a:xfrm>
            <a:off x="865543" y="37081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a:t>
            </a:r>
            <a:endParaRPr sz="2800">
              <a:solidFill>
                <a:srgbClr val="AF7B51"/>
              </a:solidFill>
              <a:latin typeface="Nunito"/>
              <a:ea typeface="Nunito"/>
              <a:cs typeface="Nunito"/>
              <a:sym typeface="Nunito"/>
            </a:endParaRPr>
          </a:p>
        </p:txBody>
      </p:sp>
      <p:sp>
        <p:nvSpPr>
          <p:cNvPr id="436" name="Google Shape;436;p41"/>
          <p:cNvSpPr txBox="1"/>
          <p:nvPr/>
        </p:nvSpPr>
        <p:spPr>
          <a:xfrm>
            <a:off x="865543" y="1635560"/>
            <a:ext cx="7543800" cy="2676600"/>
          </a:xfrm>
          <a:prstGeom prst="rect">
            <a:avLst/>
          </a:prstGeom>
          <a:noFill/>
          <a:ln>
            <a:noFill/>
          </a:ln>
        </p:spPr>
        <p:txBody>
          <a:bodyPr anchorCtr="0" anchor="t" bIns="34275" lIns="0" spcFirstLastPara="1" rIns="0" wrap="square" tIns="34275">
            <a:noAutofit/>
          </a:bodyPr>
          <a:lstStyle/>
          <a:p>
            <a:pPr indent="-285750" lvl="0" marL="444500" rtl="0" algn="just">
              <a:spcBef>
                <a:spcPts val="600"/>
              </a:spcBef>
              <a:spcAft>
                <a:spcPts val="0"/>
              </a:spcAft>
              <a:buClr>
                <a:schemeClr val="accent5"/>
              </a:buClr>
              <a:buSzPts val="1100"/>
              <a:buFont typeface="Calibri"/>
              <a:buChar char="●"/>
            </a:pPr>
            <a:r>
              <a:rPr lang="es" sz="1500">
                <a:solidFill>
                  <a:srgbClr val="375FA9"/>
                </a:solidFill>
              </a:rPr>
              <a:t>Open Systems Interconnection</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Se define como una arquitectura necesaria para establecer comunicación entre computadoras.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a:t>
            </a:r>
            <a:r>
              <a:rPr lang="es" sz="1500">
                <a:solidFill>
                  <a:srgbClr val="375FA9"/>
                </a:solidFill>
              </a:rPr>
              <a:t>s un modelo de referencia que define cómo se debe transmitir un mensaje entre nodos en una red de datos.</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Cuenta con 7 capas de funciones.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highlight>
                  <a:schemeClr val="dk1"/>
                </a:highlight>
              </a:rPr>
              <a:t>Su </a:t>
            </a:r>
            <a:r>
              <a:rPr lang="es" sz="1500">
                <a:solidFill>
                  <a:srgbClr val="375FA9"/>
                </a:solidFill>
                <a:highlight>
                  <a:schemeClr val="dk1"/>
                </a:highlight>
              </a:rPr>
              <a:t>objetivo es estandarizar el proceso de comunicación entre dos usuarios en una red, dividido por capas.</a:t>
            </a:r>
            <a:endParaRPr sz="1500">
              <a:solidFill>
                <a:srgbClr val="375FA9"/>
              </a:solidFill>
              <a:highlight>
                <a:schemeClr val="dk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42"/>
          <p:cNvSpPr txBox="1"/>
          <p:nvPr/>
        </p:nvSpPr>
        <p:spPr>
          <a:xfrm>
            <a:off x="822960" y="38372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b="1" sz="3200">
              <a:solidFill>
                <a:srgbClr val="E73263"/>
              </a:solidFill>
            </a:endParaRPr>
          </a:p>
        </p:txBody>
      </p:sp>
      <p:sp>
        <p:nvSpPr>
          <p:cNvPr id="442" name="Google Shape;442;p42"/>
          <p:cNvSpPr txBox="1"/>
          <p:nvPr/>
        </p:nvSpPr>
        <p:spPr>
          <a:xfrm>
            <a:off x="822960" y="1612900"/>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Es un conjunto de protocolos que permite que los computadores se comuniquen entre sí. </a:t>
            </a:r>
            <a:endParaRPr sz="1500">
              <a:solidFill>
                <a:srgbClr val="375FA9"/>
              </a:solidFill>
            </a:endParaRPr>
          </a:p>
          <a:p>
            <a:pPr indent="-285750" lvl="0" marL="444500" rtl="0" algn="just">
              <a:spcBef>
                <a:spcPts val="600"/>
              </a:spcBef>
              <a:spcAft>
                <a:spcPts val="0"/>
              </a:spcAft>
              <a:buClr>
                <a:schemeClr val="accent5"/>
              </a:buClr>
              <a:buSzPts val="1100"/>
              <a:buFont typeface="Calibri"/>
              <a:buChar char="●"/>
            </a:pPr>
            <a:r>
              <a:rPr lang="es" sz="1500">
                <a:solidFill>
                  <a:srgbClr val="375FA9"/>
                </a:solidFill>
              </a:rPr>
              <a:t>El nombre se deriva de dos de los protocolos que lo conforman:</a:t>
            </a:r>
            <a:endParaRPr sz="13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Transmission Control Protocol (TCP)</a:t>
            </a:r>
            <a:endParaRPr sz="11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Internet Protocol (IP)</a:t>
            </a:r>
            <a:endParaRPr sz="11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500">
                <a:solidFill>
                  <a:srgbClr val="375FA9"/>
                </a:solidFill>
              </a:rPr>
              <a:t>TCP/IP son los protocolos fundamentales de Internet.</a:t>
            </a:r>
            <a:endParaRPr sz="1500">
              <a:solidFill>
                <a:srgbClr val="375FA9"/>
              </a:solidFill>
            </a:endParaRPr>
          </a:p>
          <a:p>
            <a:pPr indent="0" lvl="0" marL="158750" rtl="0" algn="just">
              <a:lnSpc>
                <a:spcPct val="115000"/>
              </a:lnSpc>
              <a:spcBef>
                <a:spcPts val="600"/>
              </a:spcBef>
              <a:spcAft>
                <a:spcPts val="0"/>
              </a:spcAft>
              <a:buNone/>
            </a:pPr>
            <a:r>
              <a:t/>
            </a:r>
            <a:endParaRPr sz="1700">
              <a:solidFill>
                <a:srgbClr val="375FA9"/>
              </a:solidFill>
            </a:endParaRPr>
          </a:p>
        </p:txBody>
      </p:sp>
      <p:sp>
        <p:nvSpPr>
          <p:cNvPr id="443" name="Google Shape;443;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444" name="Google Shape;444;p4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p43"/>
          <p:cNvSpPr txBox="1"/>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50">
                <a:solidFill>
                  <a:srgbClr val="FFFFFF"/>
                </a:solidFill>
                <a:latin typeface="Times New Roman"/>
                <a:ea typeface="Times New Roman"/>
                <a:cs typeface="Times New Roman"/>
                <a:sym typeface="Times New Roman"/>
              </a:rPr>
              <a:t>2-</a:t>
            </a:r>
            <a:fld id="{00000000-1234-1234-1234-123412341234}" type="slidenum">
              <a:rPr lang="es" sz="1050">
                <a:solidFill>
                  <a:srgbClr val="FFFFFF"/>
                </a:solidFill>
                <a:latin typeface="Times New Roman"/>
                <a:ea typeface="Times New Roman"/>
                <a:cs typeface="Times New Roman"/>
                <a:sym typeface="Times New Roman"/>
              </a:rPr>
              <a:t>‹#›</a:t>
            </a:fld>
            <a:endParaRPr sz="1050">
              <a:solidFill>
                <a:srgbClr val="FFFFFF"/>
              </a:solidFill>
              <a:latin typeface="Times New Roman"/>
              <a:ea typeface="Times New Roman"/>
              <a:cs typeface="Times New Roman"/>
              <a:sym typeface="Times New Roman"/>
            </a:endParaRPr>
          </a:p>
        </p:txBody>
      </p:sp>
      <p:sp>
        <p:nvSpPr>
          <p:cNvPr id="450" name="Google Shape;450;p43"/>
          <p:cNvSpPr txBox="1"/>
          <p:nvPr/>
        </p:nvSpPr>
        <p:spPr>
          <a:xfrm>
            <a:off x="923277" y="509779"/>
            <a:ext cx="7505700" cy="954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Arquitectura de TCP/IP</a:t>
            </a:r>
            <a:endParaRPr b="1" sz="3200">
              <a:solidFill>
                <a:srgbClr val="E73263"/>
              </a:solidFill>
            </a:endParaRPr>
          </a:p>
        </p:txBody>
      </p:sp>
      <p:grpSp>
        <p:nvGrpSpPr>
          <p:cNvPr id="451" name="Google Shape;451;p43"/>
          <p:cNvGrpSpPr/>
          <p:nvPr/>
        </p:nvGrpSpPr>
        <p:grpSpPr>
          <a:xfrm>
            <a:off x="986231" y="1697184"/>
            <a:ext cx="1524210" cy="2071688"/>
            <a:chOff x="528" y="2016"/>
            <a:chExt cx="1200" cy="1740"/>
          </a:xfrm>
        </p:grpSpPr>
        <p:sp>
          <p:nvSpPr>
            <p:cNvPr id="452" name="Google Shape;452;p43"/>
            <p:cNvSpPr/>
            <p:nvPr/>
          </p:nvSpPr>
          <p:spPr>
            <a:xfrm>
              <a:off x="528" y="2016"/>
              <a:ext cx="1200" cy="300"/>
            </a:xfrm>
            <a:prstGeom prst="rect">
              <a:avLst/>
            </a:prstGeom>
            <a:gradFill>
              <a:gsLst>
                <a:gs pos="0">
                  <a:srgbClr val="765E47"/>
                </a:gs>
                <a:gs pos="50000">
                  <a:srgbClr val="FFCC99"/>
                </a:gs>
                <a:gs pos="100000">
                  <a:srgbClr val="765E47"/>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a:p>
          </p:txBody>
        </p:sp>
        <p:sp>
          <p:nvSpPr>
            <p:cNvPr id="453" name="Google Shape;453;p43"/>
            <p:cNvSpPr/>
            <p:nvPr/>
          </p:nvSpPr>
          <p:spPr>
            <a:xfrm>
              <a:off x="528" y="2256"/>
              <a:ext cx="1200" cy="300"/>
            </a:xfrm>
            <a:prstGeom prst="rect">
              <a:avLst/>
            </a:prstGeom>
            <a:gradFill>
              <a:gsLst>
                <a:gs pos="0">
                  <a:srgbClr val="475E00"/>
                </a:gs>
                <a:gs pos="50000">
                  <a:srgbClr val="99CC00"/>
                </a:gs>
                <a:gs pos="100000">
                  <a:srgbClr val="475E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Presentación</a:t>
              </a:r>
              <a:endParaRPr/>
            </a:p>
          </p:txBody>
        </p:sp>
        <p:sp>
          <p:nvSpPr>
            <p:cNvPr id="454" name="Google Shape;454;p43"/>
            <p:cNvSpPr/>
            <p:nvPr/>
          </p:nvSpPr>
          <p:spPr>
            <a:xfrm>
              <a:off x="528" y="2496"/>
              <a:ext cx="1200" cy="300"/>
            </a:xfrm>
            <a:prstGeom prst="rect">
              <a:avLst/>
            </a:prstGeom>
            <a:gradFill>
              <a:gsLst>
                <a:gs pos="0">
                  <a:srgbClr val="007676"/>
                </a:gs>
                <a:gs pos="50000">
                  <a:srgbClr val="00FFFF"/>
                </a:gs>
                <a:gs pos="100000">
                  <a:srgbClr val="0076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Sesión</a:t>
              </a:r>
              <a:endParaRPr/>
            </a:p>
          </p:txBody>
        </p:sp>
        <p:sp>
          <p:nvSpPr>
            <p:cNvPr id="455" name="Google Shape;455;p43"/>
            <p:cNvSpPr/>
            <p:nvPr/>
          </p:nvSpPr>
          <p:spPr>
            <a:xfrm>
              <a:off x="528" y="2736"/>
              <a:ext cx="1200" cy="300"/>
            </a:xfrm>
            <a:prstGeom prst="rect">
              <a:avLst/>
            </a:prstGeom>
            <a:gradFill>
              <a:gsLst>
                <a:gs pos="0">
                  <a:srgbClr val="18472F"/>
                </a:gs>
                <a:gs pos="50000">
                  <a:srgbClr val="339966"/>
                </a:gs>
                <a:gs pos="100000">
                  <a:srgbClr val="1847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56" name="Google Shape;456;p43"/>
            <p:cNvSpPr/>
            <p:nvPr/>
          </p:nvSpPr>
          <p:spPr>
            <a:xfrm>
              <a:off x="528" y="2976"/>
              <a:ext cx="1200" cy="300"/>
            </a:xfrm>
            <a:prstGeom prst="rect">
              <a:avLst/>
            </a:prstGeom>
            <a:gradFill>
              <a:gsLst>
                <a:gs pos="0">
                  <a:srgbClr val="005E76"/>
                </a:gs>
                <a:gs pos="50000">
                  <a:srgbClr val="00CCFF"/>
                </a:gs>
                <a:gs pos="100000">
                  <a:srgbClr val="005E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sp>
          <p:nvSpPr>
            <p:cNvPr id="457" name="Google Shape;457;p43"/>
            <p:cNvSpPr/>
            <p:nvPr/>
          </p:nvSpPr>
          <p:spPr>
            <a:xfrm>
              <a:off x="528" y="3216"/>
              <a:ext cx="1200" cy="300"/>
            </a:xfrm>
            <a:prstGeom prst="rect">
              <a:avLst/>
            </a:prstGeom>
            <a:gradFill>
              <a:gsLst>
                <a:gs pos="0">
                  <a:srgbClr val="764700"/>
                </a:gs>
                <a:gs pos="50000">
                  <a:srgbClr val="FF9900"/>
                </a:gs>
                <a:gs pos="100000">
                  <a:srgbClr val="7647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Enlace</a:t>
              </a:r>
              <a:endParaRPr/>
            </a:p>
          </p:txBody>
        </p:sp>
        <p:sp>
          <p:nvSpPr>
            <p:cNvPr id="458" name="Google Shape;458;p43"/>
            <p:cNvSpPr/>
            <p:nvPr/>
          </p:nvSpPr>
          <p:spPr>
            <a:xfrm>
              <a:off x="528" y="3456"/>
              <a:ext cx="1200" cy="300"/>
            </a:xfrm>
            <a:prstGeom prst="rect">
              <a:avLst/>
            </a:prstGeom>
            <a:gradFill>
              <a:gsLst>
                <a:gs pos="0">
                  <a:srgbClr val="47182F"/>
                </a:gs>
                <a:gs pos="50000">
                  <a:srgbClr val="993366"/>
                </a:gs>
                <a:gs pos="100000">
                  <a:srgbClr val="4718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Física</a:t>
              </a:r>
              <a:endParaRPr/>
            </a:p>
          </p:txBody>
        </p:sp>
      </p:grpSp>
      <p:sp>
        <p:nvSpPr>
          <p:cNvPr id="459" name="Google Shape;459;p43"/>
          <p:cNvSpPr/>
          <p:nvPr/>
        </p:nvSpPr>
        <p:spPr>
          <a:xfrm>
            <a:off x="2414980" y="1697184"/>
            <a:ext cx="5451000" cy="8574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Aplicaciones y procesos que usa la red</a:t>
            </a:r>
            <a:endParaRPr/>
          </a:p>
        </p:txBody>
      </p:sp>
      <p:sp>
        <p:nvSpPr>
          <p:cNvPr id="460" name="Google Shape;460;p43"/>
          <p:cNvSpPr/>
          <p:nvPr/>
        </p:nvSpPr>
        <p:spPr>
          <a:xfrm>
            <a:off x="2414981" y="2554434"/>
            <a:ext cx="5451000" cy="2859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Servicios de entrega de datos entre nodos</a:t>
            </a:r>
            <a:endParaRPr/>
          </a:p>
        </p:txBody>
      </p:sp>
      <p:sp>
        <p:nvSpPr>
          <p:cNvPr id="461" name="Google Shape;461;p43"/>
          <p:cNvSpPr/>
          <p:nvPr/>
        </p:nvSpPr>
        <p:spPr>
          <a:xfrm>
            <a:off x="2414982" y="2840184"/>
            <a:ext cx="5451000" cy="2859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Define el datagrama y maneja el enrutamiento</a:t>
            </a:r>
            <a:endParaRPr/>
          </a:p>
        </p:txBody>
      </p:sp>
      <p:sp>
        <p:nvSpPr>
          <p:cNvPr id="462" name="Google Shape;462;p43"/>
          <p:cNvSpPr/>
          <p:nvPr/>
        </p:nvSpPr>
        <p:spPr>
          <a:xfrm>
            <a:off x="2414975" y="3125923"/>
            <a:ext cx="5451000" cy="7143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Procesos para acceder el medio físico</a:t>
            </a:r>
            <a:endParaRPr/>
          </a:p>
        </p:txBody>
      </p:sp>
      <p:grpSp>
        <p:nvGrpSpPr>
          <p:cNvPr id="463" name="Google Shape;463;p43"/>
          <p:cNvGrpSpPr/>
          <p:nvPr/>
        </p:nvGrpSpPr>
        <p:grpSpPr>
          <a:xfrm>
            <a:off x="962349" y="1697175"/>
            <a:ext cx="1524302" cy="2143075"/>
            <a:chOff x="2024" y="1728"/>
            <a:chExt cx="1200" cy="1800"/>
          </a:xfrm>
        </p:grpSpPr>
        <p:sp>
          <p:nvSpPr>
            <p:cNvPr id="464" name="Google Shape;464;p43"/>
            <p:cNvSpPr/>
            <p:nvPr/>
          </p:nvSpPr>
          <p:spPr>
            <a:xfrm>
              <a:off x="2025" y="1728"/>
              <a:ext cx="1200" cy="9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p:txBody>
        </p:sp>
        <p:sp>
          <p:nvSpPr>
            <p:cNvPr id="465" name="Google Shape;465;p43"/>
            <p:cNvSpPr/>
            <p:nvPr/>
          </p:nvSpPr>
          <p:spPr>
            <a:xfrm>
              <a:off x="2025" y="2448"/>
              <a:ext cx="1200" cy="3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466" name="Google Shape;466;p43"/>
            <p:cNvSpPr/>
            <p:nvPr/>
          </p:nvSpPr>
          <p:spPr>
            <a:xfrm>
              <a:off x="2025" y="2688"/>
              <a:ext cx="1200" cy="3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Internet</a:t>
              </a:r>
              <a:endParaRPr/>
            </a:p>
          </p:txBody>
        </p:sp>
        <p:sp>
          <p:nvSpPr>
            <p:cNvPr id="467" name="Google Shape;467;p43"/>
            <p:cNvSpPr/>
            <p:nvPr/>
          </p:nvSpPr>
          <p:spPr>
            <a:xfrm>
              <a:off x="2024" y="2928"/>
              <a:ext cx="1200" cy="6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Acceso de </a:t>
              </a:r>
              <a:endParaRPr/>
            </a:p>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b="1" lang="es">
                <a:solidFill>
                  <a:srgbClr val="E83464"/>
                </a:solidFill>
                <a:latin typeface="Arial"/>
                <a:ea typeface="Arial"/>
                <a:cs typeface="Arial"/>
                <a:sym typeface="Arial"/>
              </a:rPr>
              <a:t>Objetivos de la sesión</a:t>
            </a:r>
            <a:endParaRPr b="1">
              <a:solidFill>
                <a:srgbClr val="E83464"/>
              </a:solidFill>
              <a:latin typeface="Arial"/>
              <a:ea typeface="Arial"/>
              <a:cs typeface="Arial"/>
              <a:sym typeface="Arial"/>
            </a:endParaRPr>
          </a:p>
        </p:txBody>
      </p:sp>
      <p:sp>
        <p:nvSpPr>
          <p:cNvPr id="156" name="Google Shape;156;p17"/>
          <p:cNvSpPr txBox="1"/>
          <p:nvPr>
            <p:ph idx="4294967295" type="body"/>
          </p:nvPr>
        </p:nvSpPr>
        <p:spPr>
          <a:xfrm>
            <a:off x="870550" y="1624651"/>
            <a:ext cx="75438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 </a:t>
            </a: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Diseñar un sistema de software basado en una metodología de desarrollo a partir de requerimientos funcionales de un tercero</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Explicar el modelo de comunicaciones TCP/IP</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Exponer la relevancia del modelo de comunicaciones TCP/IP para el desarrollo de aplicaciones basadas en el modelo cliente y servidor.</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el sistema de nombres de dominio (DNS).</a:t>
            </a:r>
            <a:endParaRPr sz="1200">
              <a:solidFill>
                <a:srgbClr val="000000"/>
              </a:solidFill>
              <a:highlight>
                <a:schemeClr val="dk1"/>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chemeClr val="dk1"/>
                </a:highlight>
                <a:latin typeface="Arial"/>
                <a:ea typeface="Arial"/>
                <a:cs typeface="Arial"/>
                <a:sym typeface="Arial"/>
              </a:rPr>
              <a:t>Describir otros protocolos de comunicación como TCP, UDP, IP</a:t>
            </a:r>
            <a:endParaRPr sz="1200">
              <a:solidFill>
                <a:srgbClr val="000000"/>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44"/>
          <p:cNvSpPr txBox="1"/>
          <p:nvPr/>
        </p:nvSpPr>
        <p:spPr>
          <a:xfrm>
            <a:off x="851224" y="519469"/>
            <a:ext cx="6708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73" name="Google Shape;473;p44"/>
          <p:cNvSpPr txBox="1"/>
          <p:nvPr/>
        </p:nvSpPr>
        <p:spPr>
          <a:xfrm>
            <a:off x="3427297" y="1440353"/>
            <a:ext cx="5118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Aplicación</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las capas de Aplicación, Presentación y Sesión del Modelo OSI</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Representa los Datos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Encriptación</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Diálogo</a:t>
            </a:r>
            <a:endParaRPr sz="11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FTP - File Transfer Protocol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HTTP - Hypertext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SMTP - Simple Mail Transfer Protocol</a:t>
            </a:r>
            <a:r>
              <a:rPr lang="es" sz="1300">
                <a:solidFill>
                  <a:srgbClr val="375FA9"/>
                </a:solidFill>
              </a:rPr>
              <a:t> (</a:t>
            </a:r>
            <a:r>
              <a:rPr i="1" lang="es" sz="1300">
                <a:solidFill>
                  <a:srgbClr val="375FA9"/>
                </a:solidFill>
              </a:rPr>
              <a:t>TCP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DNS - Domain Name Service (</a:t>
            </a:r>
            <a:r>
              <a:rPr i="1" lang="es" sz="1300">
                <a:solidFill>
                  <a:srgbClr val="375FA9"/>
                </a:solidFill>
              </a:rPr>
              <a:t>UDP</a:t>
            </a:r>
            <a:r>
              <a:rPr lang="es" sz="1300">
                <a:solidFill>
                  <a:srgbClr val="375FA9"/>
                </a:solidFill>
              </a:rPr>
              <a: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TFTP - Trivial File Transfer Protocol </a:t>
            </a:r>
            <a:r>
              <a:rPr lang="es" sz="1300">
                <a:solidFill>
                  <a:srgbClr val="375FA9"/>
                </a:solidFill>
              </a:rPr>
              <a:t> (</a:t>
            </a:r>
            <a:r>
              <a:rPr i="1" lang="es" sz="1300">
                <a:solidFill>
                  <a:srgbClr val="375FA9"/>
                </a:solidFill>
              </a:rPr>
              <a:t>UDP</a:t>
            </a:r>
            <a:r>
              <a:rPr lang="es" sz="1300">
                <a:solidFill>
                  <a:srgbClr val="375FA9"/>
                </a:solidFill>
              </a:rPr>
              <a:t>)</a:t>
            </a:r>
            <a:endParaRPr sz="1300">
              <a:solidFill>
                <a:srgbClr val="375FA9"/>
              </a:solidFill>
            </a:endParaRPr>
          </a:p>
          <a:p>
            <a:pPr indent="-215900" lvl="0" marL="444500" rtl="0" algn="just">
              <a:lnSpc>
                <a:spcPct val="115000"/>
              </a:lnSpc>
              <a:spcBef>
                <a:spcPts val="0"/>
              </a:spcBef>
              <a:spcAft>
                <a:spcPts val="0"/>
              </a:spcAft>
              <a:buNone/>
            </a:pPr>
            <a:r>
              <a:t/>
            </a:r>
            <a:endParaRPr>
              <a:solidFill>
                <a:srgbClr val="375FA9"/>
              </a:solidFill>
            </a:endParaRPr>
          </a:p>
        </p:txBody>
      </p:sp>
      <p:pic>
        <p:nvPicPr>
          <p:cNvPr id="474" name="Google Shape;474;p44"/>
          <p:cNvPicPr preferRelativeResize="0"/>
          <p:nvPr/>
        </p:nvPicPr>
        <p:blipFill rotWithShape="1">
          <a:blip r:embed="rId4">
            <a:alphaModFix/>
          </a:blip>
          <a:srcRect b="0" l="0" r="0" t="0"/>
          <a:stretch/>
        </p:blipFill>
        <p:spPr>
          <a:xfrm>
            <a:off x="618581" y="1496214"/>
            <a:ext cx="2808724" cy="30419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45"/>
          <p:cNvSpPr txBox="1"/>
          <p:nvPr/>
        </p:nvSpPr>
        <p:spPr>
          <a:xfrm>
            <a:off x="843432" y="5590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480" name="Google Shape;480;p45"/>
          <p:cNvSpPr txBox="1"/>
          <p:nvPr/>
        </p:nvSpPr>
        <p:spPr>
          <a:xfrm>
            <a:off x="3249300" y="1490000"/>
            <a:ext cx="4371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Transporte</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Responsable de la calidad de servicio (TCP)</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Confiabilidad</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Recuperación de Fallas</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Acknowledgment</a:t>
            </a:r>
            <a:endParaRPr sz="1300">
              <a:solidFill>
                <a:srgbClr val="375FA9"/>
              </a:solidFill>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Control de Flujo</a:t>
            </a:r>
            <a:endParaRPr sz="1100">
              <a:solidFill>
                <a:srgbClr val="233A44"/>
              </a:solidFill>
              <a:latin typeface="Calibri"/>
              <a:ea typeface="Calibri"/>
              <a:cs typeface="Calibri"/>
              <a:sym typeface="Calibri"/>
            </a:endParaRPr>
          </a:p>
          <a:p>
            <a:pPr indent="-298450" lvl="3" marL="1828800" rtl="0" algn="just">
              <a:lnSpc>
                <a:spcPct val="115000"/>
              </a:lnSpc>
              <a:spcBef>
                <a:spcPts val="0"/>
              </a:spcBef>
              <a:spcAft>
                <a:spcPts val="0"/>
              </a:spcAft>
              <a:buClr>
                <a:srgbClr val="233A44"/>
              </a:buClr>
              <a:buSzPts val="1100"/>
              <a:buFont typeface="Calibri"/>
              <a:buChar char="●"/>
            </a:pPr>
            <a:r>
              <a:rPr lang="es" sz="1300">
                <a:solidFill>
                  <a:srgbClr val="375FA9"/>
                </a:solidFill>
              </a:rPr>
              <a:t>Sliding Windows</a:t>
            </a:r>
            <a:endParaRPr sz="1100">
              <a:solidFill>
                <a:srgbClr val="233A44"/>
              </a:solidFill>
              <a:latin typeface="Calibri"/>
              <a:ea typeface="Calibri"/>
              <a:cs typeface="Calibri"/>
              <a:sym typeface="Calibri"/>
            </a:endParaRPr>
          </a:p>
          <a:p>
            <a:pPr indent="-298450" lvl="2" marL="1371600" rtl="0" algn="just">
              <a:lnSpc>
                <a:spcPct val="115000"/>
              </a:lnSpc>
              <a:spcBef>
                <a:spcPts val="0"/>
              </a:spcBef>
              <a:spcAft>
                <a:spcPts val="0"/>
              </a:spcAft>
              <a:buClr>
                <a:schemeClr val="accent5"/>
              </a:buClr>
              <a:buSzPts val="1100"/>
              <a:buFont typeface="Calibri"/>
              <a:buChar char="■"/>
            </a:pPr>
            <a:r>
              <a:rPr lang="es" sz="1300">
                <a:solidFill>
                  <a:srgbClr val="375FA9"/>
                </a:solidFill>
              </a:rPr>
              <a:t>Orientado a Conexión</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TCP - Transmission Control Protocol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UDP - User Datagram Protocol (No orientado a la conexión)</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pic>
        <p:nvPicPr>
          <p:cNvPr id="481" name="Google Shape;481;p45"/>
          <p:cNvPicPr preferRelativeResize="0"/>
          <p:nvPr/>
        </p:nvPicPr>
        <p:blipFill rotWithShape="1">
          <a:blip r:embed="rId4">
            <a:alphaModFix/>
          </a:blip>
          <a:srcRect b="0" l="0" r="0" t="0"/>
          <a:stretch/>
        </p:blipFill>
        <p:spPr>
          <a:xfrm>
            <a:off x="431150" y="1614530"/>
            <a:ext cx="2930238" cy="28562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46"/>
          <p:cNvSpPr txBox="1"/>
          <p:nvPr/>
        </p:nvSpPr>
        <p:spPr>
          <a:xfrm>
            <a:off x="3790002" y="1561875"/>
            <a:ext cx="33198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Internet</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Usa el protocolo IP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Se determina la Ruta</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Enrutamiento </a:t>
            </a:r>
            <a:r>
              <a:rPr lang="es" sz="1300">
                <a:solidFill>
                  <a:srgbClr val="375FA9"/>
                </a:solidFill>
              </a:rPr>
              <a:t>de Paquetes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Direccionamiento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No orientado a conexión  (Best-effort delivery protocol)</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IP - Internet Protocol</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87" name="Google Shape;487;p46"/>
          <p:cNvSpPr txBox="1"/>
          <p:nvPr/>
        </p:nvSpPr>
        <p:spPr>
          <a:xfrm>
            <a:off x="830432" y="6111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88" name="Google Shape;488;p46"/>
          <p:cNvPicPr preferRelativeResize="0"/>
          <p:nvPr/>
        </p:nvPicPr>
        <p:blipFill rotWithShape="1">
          <a:blip r:embed="rId4">
            <a:alphaModFix/>
          </a:blip>
          <a:srcRect b="0" l="0" r="0" t="0"/>
          <a:stretch/>
        </p:blipFill>
        <p:spPr>
          <a:xfrm>
            <a:off x="633005" y="1697823"/>
            <a:ext cx="2704991" cy="28493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47"/>
          <p:cNvSpPr txBox="1"/>
          <p:nvPr/>
        </p:nvSpPr>
        <p:spPr>
          <a:xfrm>
            <a:off x="3714751" y="1466850"/>
            <a:ext cx="40230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Capa de Red (Host a Red)</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Contiene las funciones de la capa de Enlace de Datos y física del Modelo OSI.</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Tecnologías WANs y LANs como Frame Relay y Ethernet.</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Encargada de todos los procesos requeridos para realizar el enlace físico.</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a:solidFill>
                  <a:srgbClr val="375FA9"/>
                </a:solidFill>
              </a:rPr>
              <a:t>Tecnologías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300">
                <a:solidFill>
                  <a:srgbClr val="375FA9"/>
                </a:solidFill>
              </a:rPr>
              <a:t>LAN &amp; WAN Technologies</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Ethernet</a:t>
            </a:r>
            <a:endParaRPr sz="1300">
              <a:solidFill>
                <a:srgbClr val="375FA9"/>
              </a:solidFill>
            </a:endParaRPr>
          </a:p>
          <a:p>
            <a:pPr indent="-298450" lvl="1" marL="901700" rtl="0" algn="just">
              <a:lnSpc>
                <a:spcPct val="115000"/>
              </a:lnSpc>
              <a:spcBef>
                <a:spcPts val="0"/>
              </a:spcBef>
              <a:spcAft>
                <a:spcPts val="0"/>
              </a:spcAft>
              <a:buClr>
                <a:srgbClr val="375FA9"/>
              </a:buClr>
              <a:buSzPts val="1300"/>
              <a:buFont typeface="Calibri"/>
              <a:buChar char="○"/>
            </a:pPr>
            <a:r>
              <a:rPr lang="es" sz="1300">
                <a:solidFill>
                  <a:srgbClr val="375FA9"/>
                </a:solidFill>
              </a:rPr>
              <a:t>WI-FI IEEE 802.11</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494" name="Google Shape;494;p47"/>
          <p:cNvSpPr txBox="1"/>
          <p:nvPr/>
        </p:nvSpPr>
        <p:spPr>
          <a:xfrm>
            <a:off x="876882" y="60945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495" name="Google Shape;495;p47"/>
          <p:cNvPicPr preferRelativeResize="0"/>
          <p:nvPr/>
        </p:nvPicPr>
        <p:blipFill rotWithShape="1">
          <a:blip r:embed="rId4">
            <a:alphaModFix/>
          </a:blip>
          <a:srcRect b="0" l="0" r="0" t="0"/>
          <a:stretch/>
        </p:blipFill>
        <p:spPr>
          <a:xfrm>
            <a:off x="807136" y="1570760"/>
            <a:ext cx="2638425" cy="280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48"/>
          <p:cNvSpPr txBox="1"/>
          <p:nvPr/>
        </p:nvSpPr>
        <p:spPr>
          <a:xfrm>
            <a:off x="841664" y="611673"/>
            <a:ext cx="6348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 vs TCP/IP</a:t>
            </a:r>
            <a:endParaRPr sz="2800">
              <a:solidFill>
                <a:srgbClr val="AF7B51"/>
              </a:solidFill>
              <a:latin typeface="Nunito"/>
              <a:ea typeface="Nunito"/>
              <a:cs typeface="Nunito"/>
              <a:sym typeface="Nunito"/>
            </a:endParaRPr>
          </a:p>
        </p:txBody>
      </p:sp>
      <p:pic>
        <p:nvPicPr>
          <p:cNvPr id="501" name="Google Shape;501;p48"/>
          <p:cNvPicPr preferRelativeResize="0"/>
          <p:nvPr/>
        </p:nvPicPr>
        <p:blipFill rotWithShape="1">
          <a:blip r:embed="rId4">
            <a:alphaModFix/>
          </a:blip>
          <a:srcRect b="0" l="0" r="0" t="7089"/>
          <a:stretch/>
        </p:blipFill>
        <p:spPr>
          <a:xfrm>
            <a:off x="1878157" y="1766455"/>
            <a:ext cx="5200650" cy="2778702"/>
          </a:xfrm>
          <a:prstGeom prst="rect">
            <a:avLst/>
          </a:prstGeom>
          <a:noFill/>
          <a:ln>
            <a:noFill/>
          </a:ln>
        </p:spPr>
      </p:pic>
      <p:sp>
        <p:nvSpPr>
          <p:cNvPr id="502" name="Google Shape;502;p48"/>
          <p:cNvSpPr txBox="1"/>
          <p:nvPr/>
        </p:nvSpPr>
        <p:spPr>
          <a:xfrm>
            <a:off x="2301588" y="1469069"/>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TCP/IP</a:t>
            </a:r>
            <a:endParaRPr b="1" i="0" sz="1400" u="none" cap="none" strike="noStrike">
              <a:solidFill>
                <a:srgbClr val="E73263"/>
              </a:solidFill>
              <a:latin typeface="Arial"/>
              <a:ea typeface="Arial"/>
              <a:cs typeface="Arial"/>
              <a:sym typeface="Arial"/>
            </a:endParaRPr>
          </a:p>
        </p:txBody>
      </p:sp>
      <p:sp>
        <p:nvSpPr>
          <p:cNvPr id="503" name="Google Shape;503;p48"/>
          <p:cNvSpPr txBox="1"/>
          <p:nvPr/>
        </p:nvSpPr>
        <p:spPr>
          <a:xfrm>
            <a:off x="5145234" y="1458678"/>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OSI</a:t>
            </a:r>
            <a:endParaRPr b="1" i="0" sz="1400" u="none" cap="none" strike="noStrike">
              <a:solidFill>
                <a:srgbClr val="E7326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49"/>
          <p:cNvSpPr txBox="1"/>
          <p:nvPr/>
        </p:nvSpPr>
        <p:spPr>
          <a:xfrm>
            <a:off x="869581" y="9767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100">
                <a:solidFill>
                  <a:srgbClr val="E73263"/>
                </a:solidFill>
              </a:rPr>
              <a:t>Modelo TCP/IP</a:t>
            </a:r>
            <a:br>
              <a:rPr b="1" lang="es" sz="3100">
                <a:solidFill>
                  <a:srgbClr val="E73263"/>
                </a:solidFill>
              </a:rPr>
            </a:br>
            <a:r>
              <a:rPr b="1" lang="es" sz="2900">
                <a:solidFill>
                  <a:srgbClr val="E73263"/>
                </a:solidFill>
              </a:rPr>
              <a:t>Esquema Cliente-Servidor</a:t>
            </a:r>
            <a:endParaRPr sz="2900">
              <a:solidFill>
                <a:srgbClr val="E83464"/>
              </a:solidFill>
            </a:endParaRPr>
          </a:p>
        </p:txBody>
      </p:sp>
      <p:grpSp>
        <p:nvGrpSpPr>
          <p:cNvPr id="509" name="Google Shape;509;p49"/>
          <p:cNvGrpSpPr/>
          <p:nvPr/>
        </p:nvGrpSpPr>
        <p:grpSpPr>
          <a:xfrm>
            <a:off x="1149700" y="1771847"/>
            <a:ext cx="5373250" cy="3029470"/>
            <a:chOff x="1412875" y="1254312"/>
            <a:chExt cx="5206133" cy="3516098"/>
          </a:xfrm>
        </p:grpSpPr>
        <p:pic>
          <p:nvPicPr>
            <p:cNvPr descr="INTERACCIÓN DE PROTOCOLOS DE RED – Interpolados" id="510" name="Google Shape;510;p49"/>
            <p:cNvPicPr preferRelativeResize="0"/>
            <p:nvPr/>
          </p:nvPicPr>
          <p:blipFill rotWithShape="1">
            <a:blip r:embed="rId4">
              <a:alphaModFix/>
            </a:blip>
            <a:srcRect b="0" l="0" r="0" t="0"/>
            <a:stretch/>
          </p:blipFill>
          <p:spPr>
            <a:xfrm>
              <a:off x="1412875" y="1254312"/>
              <a:ext cx="5206133" cy="3442379"/>
            </a:xfrm>
            <a:prstGeom prst="rect">
              <a:avLst/>
            </a:prstGeom>
            <a:noFill/>
            <a:ln>
              <a:noFill/>
            </a:ln>
          </p:spPr>
        </p:pic>
        <p:sp>
          <p:nvSpPr>
            <p:cNvPr id="511" name="Google Shape;511;p49"/>
            <p:cNvSpPr txBox="1"/>
            <p:nvPr/>
          </p:nvSpPr>
          <p:spPr>
            <a:xfrm>
              <a:off x="1506393" y="4539710"/>
              <a:ext cx="5436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Cliente</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50"/>
          <p:cNvSpPr txBox="1"/>
          <p:nvPr/>
        </p:nvSpPr>
        <p:spPr>
          <a:xfrm>
            <a:off x="878881" y="955428"/>
            <a:ext cx="7431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73263"/>
                </a:solidFill>
              </a:rPr>
              <a:t>Modelo TCP/IP</a:t>
            </a:r>
            <a:br>
              <a:rPr b="1" lang="es" sz="2800">
                <a:solidFill>
                  <a:srgbClr val="E73263"/>
                </a:solidFill>
              </a:rPr>
            </a:br>
            <a:r>
              <a:rPr b="1" lang="es" sz="2800">
                <a:solidFill>
                  <a:srgbClr val="E73263"/>
                </a:solidFill>
              </a:rPr>
              <a:t>Esquema o Modelo Cliente-Servidor</a:t>
            </a:r>
            <a:endParaRPr sz="2800">
              <a:solidFill>
                <a:srgbClr val="E83464"/>
              </a:solidFill>
            </a:endParaRPr>
          </a:p>
        </p:txBody>
      </p:sp>
      <p:sp>
        <p:nvSpPr>
          <p:cNvPr id="517" name="Google Shape;517;p50"/>
          <p:cNvSpPr txBox="1"/>
          <p:nvPr/>
        </p:nvSpPr>
        <p:spPr>
          <a:xfrm>
            <a:off x="800104" y="1812678"/>
            <a:ext cx="7543800" cy="3208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00">
                <a:solidFill>
                  <a:srgbClr val="375FA9"/>
                </a:solidFill>
              </a:rPr>
              <a:t>No existe una definición única de este modelo, se puede definir de varias formas:</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técnica para la distribución de recursos entre computadoras personales.</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una tecnología distribuida que determina el papel de un cliente que requiere el servicio y de un servidor que se lo proporciona.</a:t>
            </a:r>
            <a:endParaRPr sz="1300">
              <a:solidFill>
                <a:srgbClr val="375FA9"/>
              </a:solidFill>
            </a:endParaRPr>
          </a:p>
          <a:p>
            <a:pPr indent="0" lvl="0" marL="45720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chemeClr val="accent5"/>
              </a:buClr>
              <a:buSzPts val="1100"/>
              <a:buFont typeface="Calibri"/>
              <a:buChar char="●"/>
            </a:pPr>
            <a:r>
              <a:rPr lang="es" sz="1300">
                <a:solidFill>
                  <a:srgbClr val="375FA9"/>
                </a:solidFill>
              </a:rPr>
              <a:t>Como un conjunto de funciones:</a:t>
            </a:r>
            <a:endParaRPr sz="1300">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servidores ofrecen una interfaz pública y bien definida a todos los clientes.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no conocen la lógica del servidor, solamente su interfaz. </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Las aplicaciones de los clientes deben ser independientes de su localización</a:t>
            </a:r>
            <a:r>
              <a:rPr lang="es">
                <a:solidFill>
                  <a:srgbClr val="375FA9"/>
                </a:solidFill>
              </a:rPr>
              <a:t>.</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Los clientes no dependen de la ubicación del servidor.</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a:solidFill>
                <a:srgbClr val="375FA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51"/>
          <p:cNvSpPr txBox="1"/>
          <p:nvPr/>
        </p:nvSpPr>
        <p:spPr>
          <a:xfrm>
            <a:off x="953381" y="1045067"/>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TCP/IP</a:t>
            </a:r>
            <a:br>
              <a:rPr b="1" lang="es" sz="3000">
                <a:solidFill>
                  <a:srgbClr val="E73263"/>
                </a:solidFill>
              </a:rPr>
            </a:br>
            <a:r>
              <a:rPr b="1" lang="es" sz="3000">
                <a:solidFill>
                  <a:srgbClr val="E73263"/>
                </a:solidFill>
              </a:rPr>
              <a:t>Esquema Cliente-Servidor</a:t>
            </a:r>
            <a:endParaRPr sz="3000">
              <a:solidFill>
                <a:srgbClr val="E83464"/>
              </a:solidFill>
            </a:endParaRPr>
          </a:p>
        </p:txBody>
      </p:sp>
      <p:sp>
        <p:nvSpPr>
          <p:cNvPr id="523" name="Google Shape;523;p51"/>
          <p:cNvSpPr txBox="1"/>
          <p:nvPr/>
        </p:nvSpPr>
        <p:spPr>
          <a:xfrm>
            <a:off x="849781" y="2056246"/>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que utilizan protocolos TCP/IP se efectúan según el esquema Cliente-Servidor. </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clientes y servidores son procesos que pueden estar en el mismo o distinto computador.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Los procesos cliente utilizan los servicios proporcionados por los servidores.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Tanto los elementos de infraestructura como los de red deben incorporarse en los clientes y en los servidores.</a:t>
            </a:r>
            <a:endParaRPr>
              <a:solidFill>
                <a:srgbClr val="375FA9"/>
              </a:solidFill>
            </a:endParaRPr>
          </a:p>
          <a:p>
            <a:pPr indent="0" lvl="0" marL="1587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52"/>
          <p:cNvSpPr txBox="1"/>
          <p:nvPr/>
        </p:nvSpPr>
        <p:spPr>
          <a:xfrm>
            <a:off x="958806" y="7882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900">
                <a:solidFill>
                  <a:srgbClr val="E73263"/>
                </a:solidFill>
              </a:rPr>
              <a:t>Sistema de Nombres de Dominio (DNS)</a:t>
            </a:r>
            <a:endParaRPr sz="2900">
              <a:solidFill>
                <a:srgbClr val="E83464"/>
              </a:solidFill>
            </a:endParaRPr>
          </a:p>
        </p:txBody>
      </p:sp>
      <p:sp>
        <p:nvSpPr>
          <p:cNvPr id="529" name="Google Shape;529;p52"/>
          <p:cNvSpPr txBox="1"/>
          <p:nvPr/>
        </p:nvSpPr>
        <p:spPr>
          <a:xfrm>
            <a:off x="516406" y="1756606"/>
            <a:ext cx="7543800" cy="33384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El sistema de nombres de dominio (DNS por sus siglas en inglés) es un servicio de nombres que convierte el dominio de usuario conocido (por ejemplo, "www.paginaprincipal.com") a la dirección IP correspondiente. Al enviar el nombre de dominio como una consulta en la barra de direcciones, el dominio se traduce desde el DNS para luego transferir la solicitud al servidor correspondiente.</a:t>
            </a:r>
            <a:endParaRPr>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a:solidFill>
                  <a:srgbClr val="375FA9"/>
                </a:solidFill>
              </a:rPr>
              <a:t>Un dominio está conformado por:</a:t>
            </a:r>
            <a:endParaRPr>
              <a:solidFill>
                <a:srgbClr val="375FA9"/>
              </a:solidFill>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Raíz DNS (punto)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primer nivel (TDL)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Dominio de segundo nivel (SDL)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Uno o más subdominios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chemeClr val="accent5"/>
              </a:buClr>
              <a:buSzPts val="1100"/>
              <a:buFont typeface="Calibri"/>
              <a:buChar char="○"/>
            </a:pPr>
            <a:r>
              <a:rPr lang="es" sz="1200">
                <a:solidFill>
                  <a:srgbClr val="375FA9"/>
                </a:solidFill>
              </a:rPr>
              <a:t>Nombre de host (hostname)</a:t>
            </a:r>
            <a:endParaRPr sz="1200">
              <a:solidFill>
                <a:srgbClr val="375FA9"/>
              </a:solidFill>
            </a:endParaRPr>
          </a:p>
        </p:txBody>
      </p:sp>
      <p:pic>
        <p:nvPicPr>
          <p:cNvPr id="530" name="Google Shape;530;p52"/>
          <p:cNvPicPr preferRelativeResize="0"/>
          <p:nvPr/>
        </p:nvPicPr>
        <p:blipFill rotWithShape="1">
          <a:blip r:embed="rId4">
            <a:alphaModFix/>
          </a:blip>
          <a:srcRect b="0" l="0" r="0" t="0"/>
          <a:stretch/>
        </p:blipFill>
        <p:spPr>
          <a:xfrm>
            <a:off x="4087050" y="3225775"/>
            <a:ext cx="1943250" cy="172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53"/>
          <p:cNvSpPr txBox="1"/>
          <p:nvPr/>
        </p:nvSpPr>
        <p:spPr>
          <a:xfrm>
            <a:off x="849781" y="9850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Sistema de Nombres de Dominio (DNS) - Jerarquía</a:t>
            </a:r>
            <a:endParaRPr sz="3000">
              <a:solidFill>
                <a:srgbClr val="E83464"/>
              </a:solidFill>
            </a:endParaRPr>
          </a:p>
        </p:txBody>
      </p:sp>
      <p:sp>
        <p:nvSpPr>
          <p:cNvPr id="536" name="Google Shape;536;p53"/>
          <p:cNvSpPr txBox="1"/>
          <p:nvPr/>
        </p:nvSpPr>
        <p:spPr>
          <a:xfrm>
            <a:off x="406976" y="1889956"/>
            <a:ext cx="4073100" cy="31782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El espacio de nombres de dominio tiene una estructura tipo árbol.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Las hojas y los nodos del árbol representan las etiquetas de los medios.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completo consiste en la concatenación de todas las etiquetas de un camino. </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debe incluir todos los puntos y tiene una longitud máxima de 255 caracteres.</a:t>
            </a:r>
            <a:endParaRPr sz="1200">
              <a:solidFill>
                <a:srgbClr val="375FA9"/>
              </a:solidFill>
            </a:endParaRPr>
          </a:p>
          <a:p>
            <a:pPr indent="-285750" lvl="0" marL="444500" rtl="0" algn="just">
              <a:lnSpc>
                <a:spcPct val="115000"/>
              </a:lnSpc>
              <a:spcBef>
                <a:spcPts val="600"/>
              </a:spcBef>
              <a:spcAft>
                <a:spcPts val="0"/>
              </a:spcAft>
              <a:buClr>
                <a:schemeClr val="accent5"/>
              </a:buClr>
              <a:buSzPts val="1100"/>
              <a:buFont typeface="Calibri"/>
              <a:buChar char="●"/>
            </a:pPr>
            <a:r>
              <a:rPr lang="es" sz="1200">
                <a:solidFill>
                  <a:srgbClr val="375FA9"/>
                </a:solidFill>
              </a:rPr>
              <a:t>Un nombre de dominio se escribe siempre de derecha a izquierda.</a:t>
            </a:r>
            <a:endParaRPr sz="1200">
              <a:solidFill>
                <a:srgbClr val="375FA9"/>
              </a:solidFill>
            </a:endParaRPr>
          </a:p>
        </p:txBody>
      </p:sp>
      <p:pic>
        <p:nvPicPr>
          <p:cNvPr descr="https://upload.wikimedia.org/wikipedia/commons/thumb/1/1f/DNS_arbol.svg/1280px-DNS_arbol.svg.png?1606002467672" id="537" name="Google Shape;537;p53"/>
          <p:cNvPicPr preferRelativeResize="0"/>
          <p:nvPr/>
        </p:nvPicPr>
        <p:blipFill rotWithShape="1">
          <a:blip r:embed="rId4">
            <a:alphaModFix/>
          </a:blip>
          <a:srcRect b="0" l="0" r="0" t="0"/>
          <a:stretch/>
        </p:blipFill>
        <p:spPr>
          <a:xfrm>
            <a:off x="4830914" y="1748046"/>
            <a:ext cx="4053315" cy="26616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1285499" y="2143049"/>
            <a:ext cx="65730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3300">
                <a:solidFill>
                  <a:srgbClr val="E83464"/>
                </a:solidFill>
              </a:rPr>
              <a:t>Modelado y Desarrollo de Software</a:t>
            </a:r>
            <a:endParaRPr b="1" sz="3000">
              <a:solidFill>
                <a:srgbClr val="E8346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54"/>
          <p:cNvSpPr txBox="1"/>
          <p:nvPr/>
        </p:nvSpPr>
        <p:spPr>
          <a:xfrm>
            <a:off x="849781" y="57102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43" name="Google Shape;543;p54"/>
          <p:cNvSpPr txBox="1"/>
          <p:nvPr/>
        </p:nvSpPr>
        <p:spPr>
          <a:xfrm>
            <a:off x="849781" y="1809426"/>
            <a:ext cx="7543800" cy="3147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Protocolo IP </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El protocolo IP se encarga de:</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Direcciones IP: </a:t>
            </a:r>
            <a:r>
              <a:rPr lang="es" sz="1200">
                <a:solidFill>
                  <a:srgbClr val="375FA9"/>
                </a:solidFill>
              </a:rPr>
              <a:t>Identificar equipos en la conexión extremo a extremo. Actualmente se emplean direcciones de versión 4 (32 bits) y versión 6 (128 bits).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highlight>
                  <a:schemeClr val="dk1"/>
                </a:highlight>
              </a:rPr>
              <a:t>Enrutamiento</a:t>
            </a:r>
            <a:r>
              <a:rPr lang="es" sz="1200">
                <a:solidFill>
                  <a:srgbClr val="375FA9"/>
                </a:solidFill>
                <a:highlight>
                  <a:schemeClr val="dk1"/>
                </a:highlight>
              </a:rPr>
              <a:t>: Defi</a:t>
            </a:r>
            <a:r>
              <a:rPr lang="es" sz="1200">
                <a:solidFill>
                  <a:srgbClr val="375FA9"/>
                </a:solidFill>
              </a:rPr>
              <a:t>nir el camino que debe utilizar un paquete, basándose en la dirección IP del destinatario.</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Formato de paquetes:</a:t>
            </a:r>
            <a:r>
              <a:rPr lang="es" sz="1200">
                <a:solidFill>
                  <a:srgbClr val="375FA9"/>
                </a:solidFill>
              </a:rPr>
              <a:t> Agrupar paquetes en unidades conocidas como datagramas. </a:t>
            </a:r>
            <a:endParaRPr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Fragmentación</a:t>
            </a:r>
            <a:r>
              <a:rPr lang="es" sz="1200">
                <a:solidFill>
                  <a:srgbClr val="375FA9"/>
                </a:solidFill>
              </a:rPr>
              <a:t>: En caso que un paquete sea demasiado grande para su transmisión a través del medio de red, el protocolo IP del sistema de envío divide el paquete en fragmentos de menor tamaño. </a:t>
            </a:r>
            <a:endParaRPr sz="1200">
              <a:solidFill>
                <a:srgbClr val="375FA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55"/>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49" name="Google Shape;549;p55"/>
          <p:cNvSpPr txBox="1"/>
          <p:nvPr/>
        </p:nvSpPr>
        <p:spPr>
          <a:xfrm>
            <a:off x="849781" y="1972217"/>
            <a:ext cx="7275900" cy="2471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b="1" lang="es" sz="1200">
                <a:solidFill>
                  <a:srgbClr val="375FA9"/>
                </a:solidFill>
              </a:rPr>
              <a:t>Protocolo TCP </a:t>
            </a:r>
            <a:endParaRPr sz="13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t/>
            </a:r>
            <a:endParaRPr b="1"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Permite que las aplicaciones se comuniquen entre sí como si estuvieran conectadas físicamente.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Envía los datos en un formato que se transmite carácter por carácter, en lugar de transmitirse por paquetes. Cuando todo ha sido enviado exitosamente se procede al cierre de la conexión.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chemeClr val="accent5"/>
              </a:buClr>
              <a:buSzPts val="1100"/>
              <a:buFont typeface="Calibri"/>
              <a:buChar char="●"/>
            </a:pPr>
            <a:r>
              <a:rPr lang="es" sz="1200">
                <a:solidFill>
                  <a:srgbClr val="375FA9"/>
                </a:solidFill>
              </a:rPr>
              <a:t>Es necesario para la descarga Web o la transferencia de ficheros.</a:t>
            </a:r>
            <a:endParaRPr sz="1300">
              <a:solidFill>
                <a:srgbClr val="233A44"/>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56"/>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555" name="Google Shape;555;p56"/>
          <p:cNvSpPr txBox="1"/>
          <p:nvPr/>
        </p:nvSpPr>
        <p:spPr>
          <a:xfrm>
            <a:off x="849781" y="1574051"/>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t/>
            </a:r>
            <a:endParaRPr b="1"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Protocolo UDP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Proporciona un servicio de entrega de datagramas.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No verifica las conexiones entre los hosts transmisores y receptores. </a:t>
            </a:r>
            <a:endParaRPr sz="1200">
              <a:solidFill>
                <a:srgbClr val="375FA9"/>
              </a:solidFill>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Dado que el protocolo UDP elimina los procesos de establecimiento y verificación de las conexiones, resulta ideal para las aplicaciones que envían pequeñas cantidades de datos o cuando el volumen de datos es elevado y éste tiene que llegar en tiempo real.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chemeClr val="accent5"/>
              </a:buClr>
              <a:buSzPts val="1100"/>
              <a:buFont typeface="Calibri"/>
              <a:buChar char="●"/>
            </a:pPr>
            <a:r>
              <a:rPr lang="es" sz="1200">
                <a:solidFill>
                  <a:srgbClr val="375FA9"/>
                </a:solidFill>
              </a:rPr>
              <a:t>VoIP es un ejemplo de aplicación que utilizará UDP.</a:t>
            </a:r>
            <a:endParaRPr sz="1200">
              <a:solidFill>
                <a:srgbClr val="375FA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57"/>
          <p:cNvSpPr txBox="1"/>
          <p:nvPr/>
        </p:nvSpPr>
        <p:spPr>
          <a:xfrm>
            <a:off x="1063356" y="2143050"/>
            <a:ext cx="7017300" cy="857400"/>
          </a:xfrm>
          <a:prstGeom prst="rect">
            <a:avLst/>
          </a:prstGeom>
          <a:noFill/>
          <a:ln>
            <a:noFill/>
          </a:ln>
        </p:spPr>
        <p:txBody>
          <a:bodyPr anchorCtr="0" anchor="ctr" bIns="34275" lIns="68575" spcFirstLastPara="1" rIns="68575" wrap="square" tIns="34275">
            <a:noAutofit/>
          </a:bodyPr>
          <a:lstStyle/>
          <a:p>
            <a:pPr indent="0" lvl="0" marL="0" rtl="0" algn="ctr">
              <a:lnSpc>
                <a:spcPct val="85000"/>
              </a:lnSpc>
              <a:spcBef>
                <a:spcPts val="0"/>
              </a:spcBef>
              <a:spcAft>
                <a:spcPts val="0"/>
              </a:spcAft>
              <a:buNone/>
            </a:pPr>
            <a:r>
              <a:rPr b="1" lang="es" sz="4700">
                <a:solidFill>
                  <a:srgbClr val="E73263"/>
                </a:solidFill>
              </a:rPr>
              <a:t>Ejercicios de práctica</a:t>
            </a:r>
            <a:endParaRPr sz="4700">
              <a:solidFill>
                <a:srgbClr val="E8346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58"/>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9"/>
          <p:cNvSpPr txBox="1"/>
          <p:nvPr/>
        </p:nvSpPr>
        <p:spPr>
          <a:xfrm>
            <a:off x="989214" y="50589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a:t>
            </a:r>
            <a:endParaRPr b="1" sz="3000">
              <a:solidFill>
                <a:srgbClr val="E83464"/>
              </a:solidFill>
            </a:endParaRPr>
          </a:p>
        </p:txBody>
      </p:sp>
      <p:sp>
        <p:nvSpPr>
          <p:cNvPr id="167" name="Google Shape;167;p19"/>
          <p:cNvSpPr txBox="1"/>
          <p:nvPr/>
        </p:nvSpPr>
        <p:spPr>
          <a:xfrm>
            <a:off x="989214" y="1836982"/>
            <a:ext cx="7059300" cy="1612800"/>
          </a:xfrm>
          <a:prstGeom prst="rect">
            <a:avLst/>
          </a:prstGeom>
          <a:noFill/>
          <a:ln>
            <a:noFill/>
          </a:ln>
        </p:spPr>
        <p:txBody>
          <a:bodyPr anchorCtr="0" anchor="t" bIns="34275" lIns="0" spcFirstLastPara="1" rIns="0" wrap="square" tIns="34275">
            <a:noAutofit/>
          </a:bodyPr>
          <a:lstStyle/>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Los diagramas de clase muestran la vista estática de un conjunto de clases, interfaces,  colaboraciones y sus relaciones. </a:t>
            </a:r>
            <a:endParaRPr>
              <a:solidFill>
                <a:srgbClr val="375FA9"/>
              </a:solidFill>
            </a:endParaRPr>
          </a:p>
          <a:p>
            <a:pPr indent="-317500" lvl="0" marL="457200" rtl="0" algn="just">
              <a:lnSpc>
                <a:spcPct val="90000"/>
              </a:lnSpc>
              <a:spcBef>
                <a:spcPts val="900"/>
              </a:spcBef>
              <a:spcAft>
                <a:spcPts val="0"/>
              </a:spcAft>
              <a:buClr>
                <a:schemeClr val="accent5"/>
              </a:buClr>
              <a:buSzPts val="1400"/>
              <a:buFont typeface="Calibri"/>
              <a:buChar char="●"/>
            </a:pPr>
            <a:r>
              <a:rPr lang="es">
                <a:solidFill>
                  <a:srgbClr val="375FA9"/>
                </a:solidFill>
              </a:rPr>
              <a:t>Son los diagramas más comunes y por tanto más utilizados en lo que respecta al modelado de sistemas orientados a objetos</a:t>
            </a:r>
            <a:endParaRPr>
              <a:solidFill>
                <a:srgbClr val="375FA9"/>
              </a:solidFill>
            </a:endParaRPr>
          </a:p>
          <a:p>
            <a:pPr indent="-228600" lvl="0" marL="457200" rtl="0" algn="just">
              <a:lnSpc>
                <a:spcPct val="90000"/>
              </a:lnSpc>
              <a:spcBef>
                <a:spcPts val="900"/>
              </a:spcBef>
              <a:spcAft>
                <a:spcPts val="0"/>
              </a:spcAft>
              <a:buNone/>
            </a:pPr>
            <a:r>
              <a:t/>
            </a:r>
            <a:endParaRPr>
              <a:solidFill>
                <a:srgbClr val="375FA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0"/>
          <p:cNvSpPr txBox="1"/>
          <p:nvPr/>
        </p:nvSpPr>
        <p:spPr>
          <a:xfrm>
            <a:off x="805296" y="47472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Partes del Diagrama de Clases</a:t>
            </a:r>
            <a:endParaRPr b="1" sz="3000">
              <a:solidFill>
                <a:srgbClr val="E83464"/>
              </a:solidFill>
            </a:endParaRPr>
          </a:p>
        </p:txBody>
      </p:sp>
      <p:sp>
        <p:nvSpPr>
          <p:cNvPr id="173" name="Google Shape;173;p20"/>
          <p:cNvSpPr txBox="1"/>
          <p:nvPr/>
        </p:nvSpPr>
        <p:spPr>
          <a:xfrm>
            <a:off x="966355" y="1924628"/>
            <a:ext cx="7221600" cy="18681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Atributos:</a:t>
            </a:r>
            <a:r>
              <a:rPr lang="es" sz="1500">
                <a:solidFill>
                  <a:srgbClr val="375FA9"/>
                </a:solidFill>
              </a:rPr>
              <a:t> Características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Operaciones:</a:t>
            </a:r>
            <a:r>
              <a:rPr lang="es" sz="1500">
                <a:solidFill>
                  <a:srgbClr val="375FA9"/>
                </a:solidFill>
              </a:rPr>
              <a:t> Comportamiento de una clase.</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Asociación:</a:t>
            </a:r>
            <a:r>
              <a:rPr lang="es" sz="1500">
                <a:solidFill>
                  <a:srgbClr val="375FA9"/>
                </a:solidFill>
              </a:rPr>
              <a:t> Relación entre clases.</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5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b="1" lang="es" sz="1500">
                <a:solidFill>
                  <a:srgbClr val="375FA9"/>
                </a:solidFill>
              </a:rPr>
              <a:t>Herencia:</a:t>
            </a:r>
            <a:r>
              <a:rPr lang="es" sz="1500">
                <a:solidFill>
                  <a:srgbClr val="375FA9"/>
                </a:solidFill>
              </a:rPr>
              <a:t> Organización de las definiciones de la clase para simplificar y facilitar su implementación.</a:t>
            </a:r>
            <a:endParaRPr sz="1300">
              <a:solidFill>
                <a:srgbClr val="233A4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1"/>
          <p:cNvSpPr txBox="1"/>
          <p:nvPr/>
        </p:nvSpPr>
        <p:spPr>
          <a:xfrm>
            <a:off x="685789" y="932046"/>
            <a:ext cx="82296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Todos los diagramas soportan el Diagrama de Clases</a:t>
            </a:r>
            <a:endParaRPr b="1" sz="3000">
              <a:solidFill>
                <a:srgbClr val="E83464"/>
              </a:solidFill>
            </a:endParaRPr>
          </a:p>
        </p:txBody>
      </p:sp>
      <p:grpSp>
        <p:nvGrpSpPr>
          <p:cNvPr id="179" name="Google Shape;179;p21"/>
          <p:cNvGrpSpPr/>
          <p:nvPr/>
        </p:nvGrpSpPr>
        <p:grpSpPr>
          <a:xfrm>
            <a:off x="1421000" y="1748517"/>
            <a:ext cx="6266138" cy="2992001"/>
            <a:chOff x="1438275" y="1638567"/>
            <a:chExt cx="6266138" cy="2992001"/>
          </a:xfrm>
        </p:grpSpPr>
        <p:sp>
          <p:nvSpPr>
            <p:cNvPr id="180" name="Google Shape;180;p21"/>
            <p:cNvSpPr/>
            <p:nvPr/>
          </p:nvSpPr>
          <p:spPr>
            <a:xfrm>
              <a:off x="3869531" y="230147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1" name="Google Shape;181;p21"/>
            <p:cNvSpPr txBox="1"/>
            <p:nvPr/>
          </p:nvSpPr>
          <p:spPr>
            <a:xfrm>
              <a:off x="3977879" y="2409825"/>
              <a:ext cx="9204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Clase</a:t>
              </a:r>
              <a:endParaRPr/>
            </a:p>
          </p:txBody>
        </p:sp>
        <p:sp>
          <p:nvSpPr>
            <p:cNvPr id="182" name="Google Shape;182;p21"/>
            <p:cNvSpPr/>
            <p:nvPr/>
          </p:nvSpPr>
          <p:spPr>
            <a:xfrm>
              <a:off x="3166468" y="3981668"/>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3" name="Google Shape;183;p21"/>
            <p:cNvSpPr/>
            <p:nvPr/>
          </p:nvSpPr>
          <p:spPr>
            <a:xfrm>
              <a:off x="5004196" y="3976688"/>
              <a:ext cx="1496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4" name="Google Shape;184;p21"/>
            <p:cNvSpPr/>
            <p:nvPr/>
          </p:nvSpPr>
          <p:spPr>
            <a:xfrm>
              <a:off x="6462713" y="3124169"/>
              <a:ext cx="12417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5" name="Google Shape;185;p21"/>
            <p:cNvSpPr/>
            <p:nvPr/>
          </p:nvSpPr>
          <p:spPr>
            <a:xfrm>
              <a:off x="6206836" y="1638567"/>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6" name="Google Shape;186;p21"/>
            <p:cNvSpPr/>
            <p:nvPr/>
          </p:nvSpPr>
          <p:spPr>
            <a:xfrm>
              <a:off x="1438275" y="3261825"/>
              <a:ext cx="14049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7" name="Google Shape;187;p21"/>
            <p:cNvSpPr/>
            <p:nvPr/>
          </p:nvSpPr>
          <p:spPr>
            <a:xfrm>
              <a:off x="1636216" y="1784399"/>
              <a:ext cx="1134600" cy="648900"/>
            </a:xfrm>
            <a:prstGeom prst="rect">
              <a:avLst/>
            </a:prstGeom>
            <a:noFill/>
            <a:ln cap="flat" cmpd="sng" w="9525">
              <a:solidFill>
                <a:srgbClr val="3D45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375FA9"/>
                </a:solidFill>
                <a:latin typeface="Arial"/>
                <a:ea typeface="Arial"/>
                <a:cs typeface="Arial"/>
                <a:sym typeface="Arial"/>
              </a:endParaRPr>
            </a:p>
          </p:txBody>
        </p:sp>
        <p:sp>
          <p:nvSpPr>
            <p:cNvPr id="188" name="Google Shape;188;p21"/>
            <p:cNvSpPr txBox="1"/>
            <p:nvPr/>
          </p:nvSpPr>
          <p:spPr>
            <a:xfrm>
              <a:off x="3258014" y="4093384"/>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Estados</a:t>
              </a:r>
              <a:endParaRPr/>
            </a:p>
          </p:txBody>
        </p:sp>
        <p:sp>
          <p:nvSpPr>
            <p:cNvPr id="189" name="Google Shape;189;p21"/>
            <p:cNvSpPr txBox="1"/>
            <p:nvPr/>
          </p:nvSpPr>
          <p:spPr>
            <a:xfrm>
              <a:off x="5051749" y="4093384"/>
              <a:ext cx="14109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Colaboración</a:t>
              </a:r>
              <a:endParaRPr/>
            </a:p>
          </p:txBody>
        </p:sp>
        <p:sp>
          <p:nvSpPr>
            <p:cNvPr id="190" name="Google Shape;190;p21"/>
            <p:cNvSpPr txBox="1"/>
            <p:nvPr/>
          </p:nvSpPr>
          <p:spPr>
            <a:xfrm>
              <a:off x="6500772" y="3240865"/>
              <a:ext cx="1165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Secuencia</a:t>
              </a:r>
              <a:endParaRPr/>
            </a:p>
          </p:txBody>
        </p:sp>
        <p:sp>
          <p:nvSpPr>
            <p:cNvPr id="191" name="Google Shape;191;p21"/>
            <p:cNvSpPr txBox="1"/>
            <p:nvPr/>
          </p:nvSpPr>
          <p:spPr>
            <a:xfrm>
              <a:off x="6315184" y="1745723"/>
              <a:ext cx="1002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Objetos</a:t>
              </a:r>
              <a:endParaRPr/>
            </a:p>
          </p:txBody>
        </p:sp>
        <p:sp>
          <p:nvSpPr>
            <p:cNvPr id="192" name="Google Shape;192;p21"/>
            <p:cNvSpPr txBox="1"/>
            <p:nvPr/>
          </p:nvSpPr>
          <p:spPr>
            <a:xfrm>
              <a:off x="1486022" y="3373432"/>
              <a:ext cx="13293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Diagrama </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de Actividades</a:t>
              </a:r>
              <a:endParaRPr/>
            </a:p>
          </p:txBody>
        </p:sp>
        <p:sp>
          <p:nvSpPr>
            <p:cNvPr id="193" name="Google Shape;193;p21"/>
            <p:cNvSpPr txBox="1"/>
            <p:nvPr/>
          </p:nvSpPr>
          <p:spPr>
            <a:xfrm>
              <a:off x="1777226" y="1940886"/>
              <a:ext cx="838800" cy="415500"/>
            </a:xfrm>
            <a:prstGeom prst="rect">
              <a:avLst/>
            </a:prstGeom>
            <a:no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Casos de</a:t>
              </a:r>
              <a:endParaRPr/>
            </a:p>
            <a:p>
              <a:pPr indent="0" lvl="0" marL="0" marR="0" rtl="0" algn="ctr">
                <a:lnSpc>
                  <a:spcPct val="100000"/>
                </a:lnSpc>
                <a:spcBef>
                  <a:spcPts val="0"/>
                </a:spcBef>
                <a:spcAft>
                  <a:spcPts val="0"/>
                </a:spcAft>
                <a:buNone/>
              </a:pPr>
              <a:r>
                <a:rPr b="1" i="0" lang="es" sz="1050" u="none" cap="none" strike="noStrike">
                  <a:solidFill>
                    <a:srgbClr val="375FA9"/>
                  </a:solidFill>
                  <a:latin typeface="Arial"/>
                  <a:ea typeface="Arial"/>
                  <a:cs typeface="Arial"/>
                  <a:sym typeface="Arial"/>
                </a:rPr>
                <a:t>Uso</a:t>
              </a:r>
              <a:endParaRPr/>
            </a:p>
          </p:txBody>
        </p:sp>
        <p:cxnSp>
          <p:nvCxnSpPr>
            <p:cNvPr id="194" name="Google Shape;194;p21"/>
            <p:cNvCxnSpPr/>
            <p:nvPr/>
          </p:nvCxnSpPr>
          <p:spPr>
            <a:xfrm flipH="1" rot="10800000">
              <a:off x="2087166" y="2752724"/>
              <a:ext cx="1782300" cy="509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5" name="Google Shape;195;p21"/>
            <p:cNvCxnSpPr/>
            <p:nvPr/>
          </p:nvCxnSpPr>
          <p:spPr>
            <a:xfrm>
              <a:off x="2770882" y="1978819"/>
              <a:ext cx="1098600" cy="4311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6" name="Google Shape;196;p21"/>
            <p:cNvCxnSpPr/>
            <p:nvPr/>
          </p:nvCxnSpPr>
          <p:spPr>
            <a:xfrm flipH="1">
              <a:off x="5024235" y="1978819"/>
              <a:ext cx="1182600" cy="455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7" name="Google Shape;197;p21"/>
            <p:cNvCxnSpPr/>
            <p:nvPr/>
          </p:nvCxnSpPr>
          <p:spPr>
            <a:xfrm rot="10800000">
              <a:off x="5004163" y="2715268"/>
              <a:ext cx="2009700" cy="4089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8" name="Google Shape;198;p21"/>
            <p:cNvCxnSpPr/>
            <p:nvPr/>
          </p:nvCxnSpPr>
          <p:spPr>
            <a:xfrm rot="10800000">
              <a:off x="4518453" y="2950387"/>
              <a:ext cx="1024500" cy="10263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cxnSp>
          <p:nvCxnSpPr>
            <p:cNvPr id="199" name="Google Shape;199;p21"/>
            <p:cNvCxnSpPr/>
            <p:nvPr/>
          </p:nvCxnSpPr>
          <p:spPr>
            <a:xfrm flipH="1" rot="10800000">
              <a:off x="3734992" y="2962267"/>
              <a:ext cx="634500" cy="1019400"/>
            </a:xfrm>
            <a:prstGeom prst="straightConnector1">
              <a:avLst/>
            </a:prstGeom>
            <a:noFill/>
            <a:ln cap="flat" cmpd="sng" w="25400">
              <a:solidFill>
                <a:srgbClr val="D9563F"/>
              </a:solidFill>
              <a:prstDash val="solid"/>
              <a:round/>
              <a:headEnd len="med" w="med" type="none"/>
              <a:tailEnd len="med" w="med" type="triangle"/>
            </a:ln>
            <a:effectLst>
              <a:outerShdw blurRad="40000" rotWithShape="0" dir="5400000" dist="20000">
                <a:srgbClr val="000000">
                  <a:alpha val="37650"/>
                </a:srgbClr>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2"/>
          <p:cNvSpPr txBox="1"/>
          <p:nvPr/>
        </p:nvSpPr>
        <p:spPr>
          <a:xfrm>
            <a:off x="997473" y="593496"/>
            <a:ext cx="7034700" cy="857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Calibri"/>
              <a:buNone/>
            </a:pPr>
            <a:r>
              <a:rPr b="1" i="0" lang="es" sz="3000" u="none" cap="none" strike="noStrike">
                <a:solidFill>
                  <a:srgbClr val="E83464"/>
                </a:solidFill>
              </a:rPr>
              <a:t>Relaciones entre Clases</a:t>
            </a:r>
            <a:endParaRPr b="1" i="0" sz="3000" u="none" cap="none" strike="noStrike">
              <a:solidFill>
                <a:srgbClr val="E83464"/>
              </a:solidFill>
            </a:endParaRPr>
          </a:p>
        </p:txBody>
      </p:sp>
      <p:pic>
        <p:nvPicPr>
          <p:cNvPr id="205" name="Google Shape;205;p22"/>
          <p:cNvPicPr preferRelativeResize="0"/>
          <p:nvPr/>
        </p:nvPicPr>
        <p:blipFill rotWithShape="1">
          <a:blip r:embed="rId4">
            <a:alphaModFix/>
          </a:blip>
          <a:srcRect b="0" l="0" r="0" t="0"/>
          <a:stretch/>
        </p:blipFill>
        <p:spPr>
          <a:xfrm>
            <a:off x="1693718" y="1450746"/>
            <a:ext cx="4811830" cy="33765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3"/>
          <p:cNvSpPr txBox="1"/>
          <p:nvPr/>
        </p:nvSpPr>
        <p:spPr>
          <a:xfrm>
            <a:off x="712123" y="296200"/>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83464"/>
                </a:solidFill>
              </a:rPr>
              <a:t>Diagrama de Clases: Asociaciones</a:t>
            </a:r>
            <a:endParaRPr b="1" sz="2800">
              <a:solidFill>
                <a:srgbClr val="AF7B51"/>
              </a:solidFill>
              <a:latin typeface="Nunito"/>
              <a:ea typeface="Nunito"/>
              <a:cs typeface="Nunito"/>
              <a:sym typeface="Nunito"/>
            </a:endParaRPr>
          </a:p>
        </p:txBody>
      </p:sp>
      <p:sp>
        <p:nvSpPr>
          <p:cNvPr id="211" name="Google Shape;211;p23"/>
          <p:cNvSpPr txBox="1"/>
          <p:nvPr/>
        </p:nvSpPr>
        <p:spPr>
          <a:xfrm>
            <a:off x="771006" y="1602509"/>
            <a:ext cx="7543800" cy="2369400"/>
          </a:xfrm>
          <a:prstGeom prst="rect">
            <a:avLst/>
          </a:prstGeom>
          <a:noFill/>
          <a:ln>
            <a:noFill/>
          </a:ln>
        </p:spPr>
        <p:txBody>
          <a:bodyPr anchorCtr="0" anchor="t" bIns="34275" lIns="0" spcFirstLastPara="1" rIns="0" wrap="square" tIns="34275">
            <a:noAutofit/>
          </a:bodyPr>
          <a:lstStyle/>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El objetivo de la asociación es mostrar cómo los objetos de una clase se relacionan con objetos de otra clase. Por ejemplo:</a:t>
            </a:r>
            <a:endParaRPr sz="1300">
              <a:solidFill>
                <a:srgbClr val="233A44"/>
              </a:solidFill>
              <a:latin typeface="Calibri"/>
              <a:ea typeface="Calibri"/>
              <a:cs typeface="Calibri"/>
              <a:sym typeface="Calibri"/>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tiene un perro</a:t>
            </a:r>
            <a:endParaRPr sz="1300">
              <a:solidFill>
                <a:srgbClr val="375FA9"/>
              </a:solidFill>
            </a:endParaRPr>
          </a:p>
          <a:p>
            <a:pPr indent="-285750" lvl="1" marL="742950" rtl="0" algn="just">
              <a:lnSpc>
                <a:spcPct val="90000"/>
              </a:lnSpc>
              <a:spcBef>
                <a:spcPts val="0"/>
              </a:spcBef>
              <a:spcAft>
                <a:spcPts val="0"/>
              </a:spcAft>
              <a:buClr>
                <a:schemeClr val="accent5"/>
              </a:buClr>
              <a:buSzPts val="1500"/>
              <a:buFont typeface="Calibri"/>
              <a:buChar char="○"/>
            </a:pPr>
            <a:r>
              <a:rPr lang="es" sz="1300">
                <a:solidFill>
                  <a:srgbClr val="375FA9"/>
                </a:solidFill>
              </a:rPr>
              <a:t>Una persona cuida un perro</a:t>
            </a:r>
            <a:endParaRPr sz="1300">
              <a:solidFill>
                <a:srgbClr val="375FA9"/>
              </a:solidFill>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Multiplicidad: Detalla cuántos objetos van a participar en la relación</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La dirección en las flechas de la asociación determinan en </a:t>
            </a:r>
            <a:r>
              <a:rPr lang="es" sz="1300">
                <a:solidFill>
                  <a:srgbClr val="375FA9"/>
                </a:solidFill>
              </a:rPr>
              <a:t>qué</a:t>
            </a:r>
            <a:r>
              <a:rPr lang="es" sz="1300">
                <a:solidFill>
                  <a:srgbClr val="375FA9"/>
                </a:solidFill>
              </a:rPr>
              <a:t> dirección puede </a:t>
            </a:r>
            <a:r>
              <a:rPr lang="es" sz="1300">
                <a:solidFill>
                  <a:srgbClr val="375FA9"/>
                </a:solidFill>
              </a:rPr>
              <a:t>recorrer</a:t>
            </a:r>
            <a:r>
              <a:rPr lang="es" sz="1300">
                <a:solidFill>
                  <a:srgbClr val="375FA9"/>
                </a:solidFill>
              </a:rPr>
              <a:t> una asociación en el momento de la ejecución.  </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a:p>
            <a:pPr indent="-285750" lvl="0" marL="285750" rtl="0" algn="just">
              <a:lnSpc>
                <a:spcPct val="90000"/>
              </a:lnSpc>
              <a:spcBef>
                <a:spcPts val="0"/>
              </a:spcBef>
              <a:spcAft>
                <a:spcPts val="0"/>
              </a:spcAft>
              <a:buClr>
                <a:schemeClr val="accent5"/>
              </a:buClr>
              <a:buSzPts val="1500"/>
              <a:buFont typeface="Calibri"/>
              <a:buChar char="●"/>
            </a:pPr>
            <a:r>
              <a:rPr lang="es" sz="1300">
                <a:solidFill>
                  <a:srgbClr val="375FA9"/>
                </a:solidFill>
              </a:rPr>
              <a:t>Una asociación sin flechas significa que se puede ir de un objeto a otro y viceversa.</a:t>
            </a:r>
            <a:endParaRPr sz="1300">
              <a:solidFill>
                <a:srgbClr val="233A44"/>
              </a:solidFill>
              <a:latin typeface="Calibri"/>
              <a:ea typeface="Calibri"/>
              <a:cs typeface="Calibri"/>
              <a:sym typeface="Calibri"/>
            </a:endParaRPr>
          </a:p>
          <a:p>
            <a:pPr indent="-190500" lvl="0" marL="285750" rtl="0" algn="just">
              <a:lnSpc>
                <a:spcPct val="90000"/>
              </a:lnSpc>
              <a:spcBef>
                <a:spcPts val="0"/>
              </a:spcBef>
              <a:spcAft>
                <a:spcPts val="0"/>
              </a:spcAft>
              <a:buNone/>
            </a:pPr>
            <a:r>
              <a:t/>
            </a:r>
            <a:endParaRPr sz="1300">
              <a:solidFill>
                <a:srgbClr val="375FA9"/>
              </a:solidFill>
            </a:endParaRPr>
          </a:p>
        </p:txBody>
      </p:sp>
      <p:grpSp>
        <p:nvGrpSpPr>
          <p:cNvPr id="212" name="Google Shape;212;p23"/>
          <p:cNvGrpSpPr/>
          <p:nvPr/>
        </p:nvGrpSpPr>
        <p:grpSpPr>
          <a:xfrm>
            <a:off x="1480317" y="3971901"/>
            <a:ext cx="4281190" cy="981075"/>
            <a:chOff x="2182092" y="3699451"/>
            <a:chExt cx="4281190" cy="981075"/>
          </a:xfrm>
        </p:grpSpPr>
        <p:pic>
          <p:nvPicPr>
            <p:cNvPr id="213" name="Google Shape;213;p23"/>
            <p:cNvPicPr preferRelativeResize="0"/>
            <p:nvPr/>
          </p:nvPicPr>
          <p:blipFill rotWithShape="1">
            <a:blip r:embed="rId4">
              <a:alphaModFix/>
            </a:blip>
            <a:srcRect b="0" l="0" r="0" t="0"/>
            <a:stretch/>
          </p:blipFill>
          <p:spPr>
            <a:xfrm>
              <a:off x="3179619" y="3699451"/>
              <a:ext cx="2286000" cy="981075"/>
            </a:xfrm>
            <a:prstGeom prst="rect">
              <a:avLst/>
            </a:prstGeom>
            <a:noFill/>
            <a:ln>
              <a:noFill/>
            </a:ln>
          </p:spPr>
        </p:pic>
        <p:sp>
          <p:nvSpPr>
            <p:cNvPr id="214" name="Google Shape;214;p23"/>
            <p:cNvSpPr/>
            <p:nvPr/>
          </p:nvSpPr>
          <p:spPr>
            <a:xfrm>
              <a:off x="5278582" y="396781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Perro</a:t>
              </a:r>
              <a:endParaRPr b="0" i="0" sz="1400" u="none" cap="none" strike="noStrike">
                <a:solidFill>
                  <a:srgbClr val="FFFFFF"/>
                </a:solidFill>
                <a:latin typeface="Arial"/>
                <a:ea typeface="Arial"/>
                <a:cs typeface="Arial"/>
                <a:sym typeface="Arial"/>
              </a:endParaRPr>
            </a:p>
          </p:txBody>
        </p:sp>
        <p:sp>
          <p:nvSpPr>
            <p:cNvPr id="215" name="Google Shape;215;p23"/>
            <p:cNvSpPr/>
            <p:nvPr/>
          </p:nvSpPr>
          <p:spPr>
            <a:xfrm>
              <a:off x="2182092" y="3969360"/>
              <a:ext cx="1184700" cy="444300"/>
            </a:xfrm>
            <a:prstGeom prst="rect">
              <a:avLst/>
            </a:prstGeom>
            <a:gradFill>
              <a:gsLst>
                <a:gs pos="0">
                  <a:srgbClr val="0028FF"/>
                </a:gs>
                <a:gs pos="100000">
                  <a:srgbClr val="6978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400" u="none" cap="none" strike="noStrike">
                  <a:solidFill>
                    <a:srgbClr val="FFFFFF"/>
                  </a:solidFill>
                  <a:latin typeface="Arial"/>
                  <a:ea typeface="Arial"/>
                  <a:cs typeface="Arial"/>
                  <a:sym typeface="Arial"/>
                </a:rPr>
                <a:t>Persona</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